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56" r:id="rId3"/>
    <p:sldId id="257" r:id="rId4"/>
    <p:sldId id="258" r:id="rId5"/>
    <p:sldId id="260" r:id="rId6"/>
    <p:sldId id="261" r:id="rId7"/>
    <p:sldId id="264" r:id="rId8"/>
    <p:sldId id="263" r:id="rId9"/>
    <p:sldId id="265" r:id="rId10"/>
    <p:sldId id="266" r:id="rId11"/>
    <p:sldId id="293" r:id="rId12"/>
    <p:sldId id="267" r:id="rId13"/>
    <p:sldId id="290" r:id="rId14"/>
    <p:sldId id="294" r:id="rId15"/>
    <p:sldId id="284" r:id="rId16"/>
    <p:sldId id="287" r:id="rId17"/>
    <p:sldId id="288" r:id="rId18"/>
    <p:sldId id="297" r:id="rId19"/>
    <p:sldId id="291" r:id="rId20"/>
    <p:sldId id="292" r:id="rId21"/>
    <p:sldId id="295" r:id="rId22"/>
    <p:sldId id="296" r:id="rId23"/>
    <p:sldId id="285" r:id="rId24"/>
    <p:sldId id="275" r:id="rId25"/>
    <p:sldId id="281"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A7E"/>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441" autoAdjust="0"/>
  </p:normalViewPr>
  <p:slideViewPr>
    <p:cSldViewPr>
      <p:cViewPr>
        <p:scale>
          <a:sx n="50" d="100"/>
          <a:sy n="50" d="100"/>
        </p:scale>
        <p:origin x="-1452" y="-450"/>
      </p:cViewPr>
      <p:guideLst>
        <p:guide orient="horz" pos="2160"/>
        <p:guide pos="2880"/>
      </p:guideLst>
    </p:cSldViewPr>
  </p:slideViewPr>
  <p:outlineViewPr>
    <p:cViewPr>
      <p:scale>
        <a:sx n="33" d="100"/>
        <a:sy n="33" d="100"/>
      </p:scale>
      <p:origin x="0" y="67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DE73D-66D1-4F5A-9661-2192125278F3}" type="datetimeFigureOut">
              <a:rPr lang="en-US" smtClean="0"/>
              <a:pPr/>
              <a:t>7/6/2011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01516-3FED-44DF-9E11-3DDCABCB1C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ontiersin.org/people/DavidMeunier/4328" TargetMode="External"/><Relationship Id="rId7" Type="http://schemas.openxmlformats.org/officeDocument/2006/relationships/hyperlink" Target="http://www.frontiersin.org/people/EdwardBullmore/4319"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frontiersin.org/people/KarenErsche/4331" TargetMode="External"/><Relationship Id="rId5" Type="http://schemas.openxmlformats.org/officeDocument/2006/relationships/hyperlink" Target="http://www.frontiersin.org/people/AlexFornito/4330" TargetMode="External"/><Relationship Id="rId4" Type="http://schemas.openxmlformats.org/officeDocument/2006/relationships/hyperlink" Target="http://www.frontiersin.org/people/Renaud%20Lambiotte/432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Hierarchical modularity of a human brain functional network.</a:t>
            </a:r>
            <a:r>
              <a:rPr lang="en-US" dirty="0" smtClean="0"/>
              <a:t> </a:t>
            </a:r>
            <a:r>
              <a:rPr lang="en-US" b="1" dirty="0" smtClean="0"/>
              <a:t>(A)</a:t>
            </a:r>
            <a:r>
              <a:rPr lang="en-US" dirty="0" smtClean="0"/>
              <a:t> Cortical surface mapping of the community structure of the network at the highest hierarchical level of modularity, showing all modules that comprise more than 10 nodes. </a:t>
            </a:r>
            <a:r>
              <a:rPr lang="en-US" b="1" dirty="0" smtClean="0"/>
              <a:t>(B)</a:t>
            </a:r>
            <a:r>
              <a:rPr lang="en-US" dirty="0" smtClean="0"/>
              <a:t> Anatomical representation of the connectivity between nodes in </a:t>
            </a:r>
            <a:r>
              <a:rPr lang="en-US" dirty="0" err="1" smtClean="0"/>
              <a:t>colour</a:t>
            </a:r>
            <a:r>
              <a:rPr lang="en-US" dirty="0" smtClean="0"/>
              <a:t>-coded modules. The brain is viewed from the left side with the frontal cortex on the left of the panel and the occipital cortex on the right of the panel. Intra-modular edges are </a:t>
            </a:r>
            <a:r>
              <a:rPr lang="en-US" dirty="0" err="1" smtClean="0"/>
              <a:t>coloured</a:t>
            </a:r>
            <a:r>
              <a:rPr lang="en-US" dirty="0" smtClean="0"/>
              <a:t> differently for each module; inter-modular edges are drawn in black. </a:t>
            </a:r>
          </a:p>
          <a:p>
            <a:r>
              <a:rPr lang="en-US" b="1" dirty="0" smtClean="0"/>
              <a:t>Hierarchical modularity in human brain functional networks </a:t>
            </a:r>
          </a:p>
          <a:p>
            <a:r>
              <a:rPr lang="en-US" dirty="0" smtClean="0">
                <a:hlinkClick r:id="rId3" action="ppaction://hlinkfile"/>
              </a:rPr>
              <a:t>David Meunier</a:t>
            </a:r>
            <a:r>
              <a:rPr lang="en-US" baseline="30000" dirty="0" smtClean="0"/>
              <a:t>1,2</a:t>
            </a:r>
            <a:r>
              <a:rPr lang="en-US" dirty="0" smtClean="0"/>
              <a:t>, </a:t>
            </a:r>
            <a:r>
              <a:rPr lang="en-US" dirty="0" err="1" smtClean="0">
                <a:hlinkClick r:id="rId4" action="ppaction://hlinkfile"/>
              </a:rPr>
              <a:t>Renaud</a:t>
            </a:r>
            <a:r>
              <a:rPr lang="en-US" dirty="0" smtClean="0">
                <a:hlinkClick r:id="rId4" action="ppaction://hlinkfile"/>
              </a:rPr>
              <a:t> Lambiotte</a:t>
            </a:r>
            <a:r>
              <a:rPr lang="en-US" baseline="30000" dirty="0" smtClean="0"/>
              <a:t>3</a:t>
            </a:r>
            <a:r>
              <a:rPr lang="en-US" dirty="0" smtClean="0"/>
              <a:t>, </a:t>
            </a:r>
            <a:r>
              <a:rPr lang="en-US" dirty="0" smtClean="0">
                <a:hlinkClick r:id="rId5" action="ppaction://hlinkfile"/>
              </a:rPr>
              <a:t>Alex Fornito</a:t>
            </a:r>
            <a:r>
              <a:rPr lang="en-US" baseline="30000" dirty="0" smtClean="0"/>
              <a:t>1,2,4</a:t>
            </a:r>
            <a:r>
              <a:rPr lang="en-US" dirty="0" smtClean="0"/>
              <a:t>, </a:t>
            </a:r>
            <a:r>
              <a:rPr lang="en-US" dirty="0" smtClean="0">
                <a:hlinkClick r:id="rId6" action="ppaction://hlinkfile"/>
              </a:rPr>
              <a:t>Karen D. Ersche</a:t>
            </a:r>
            <a:r>
              <a:rPr lang="en-US" baseline="30000" dirty="0" smtClean="0"/>
              <a:t>1,2</a:t>
            </a:r>
            <a:r>
              <a:rPr lang="en-US" dirty="0" smtClean="0"/>
              <a:t> and </a:t>
            </a:r>
            <a:r>
              <a:rPr lang="en-US" dirty="0" smtClean="0">
                <a:hlinkClick r:id="rId7" action="ppaction://hlinkfile"/>
              </a:rPr>
              <a:t>Edward T. Bullmore</a:t>
            </a:r>
            <a:r>
              <a:rPr lang="en-US" baseline="30000" dirty="0" smtClean="0"/>
              <a:t>1,2,5</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D001516-3FED-44DF-9E11-3DDCABCB1C0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01516-3FED-44DF-9E11-3DDCABCB1C0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0.8 the relevant</a:t>
            </a:r>
            <a:r>
              <a:rPr lang="en-US" baseline="0" dirty="0" smtClean="0"/>
              <a:t> motor areas appear in very few time intervals</a:t>
            </a:r>
            <a:endParaRPr lang="en-US" dirty="0"/>
          </a:p>
        </p:txBody>
      </p:sp>
      <p:sp>
        <p:nvSpPr>
          <p:cNvPr id="4" name="Slide Number Placeholder 3"/>
          <p:cNvSpPr>
            <a:spLocks noGrp="1"/>
          </p:cNvSpPr>
          <p:nvPr>
            <p:ph type="sldNum" sz="quarter" idx="10"/>
          </p:nvPr>
        </p:nvSpPr>
        <p:spPr/>
        <p:txBody>
          <a:bodyPr/>
          <a:lstStyle/>
          <a:p>
            <a:fld id="{1D001516-3FED-44DF-9E11-3DDCABCB1C00}"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01516-3FED-44DF-9E11-3DDCABCB1C0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ae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rmAutofit fontScale="90000"/>
          </a:bodyPr>
          <a:lstStyle/>
          <a:p>
            <a:r>
              <a:rPr lang="en-US" b="1" dirty="0" smtClean="0"/>
              <a:t>Using Contiguous Bi-Clustering for data driven temporal analysis of </a:t>
            </a:r>
            <a:r>
              <a:rPr lang="en-US" b="1" dirty="0" err="1" smtClean="0"/>
              <a:t>fMRI</a:t>
            </a:r>
            <a:r>
              <a:rPr lang="en-US" b="1" dirty="0" smtClean="0"/>
              <a:t> based functional connectivity </a:t>
            </a:r>
            <a:endParaRPr lang="en-US" dirty="0"/>
          </a:p>
        </p:txBody>
      </p:sp>
      <p:pic>
        <p:nvPicPr>
          <p:cNvPr id="4" name="Picture 3" descr="brain.png"/>
          <p:cNvPicPr>
            <a:picLocks noChangeAspect="1"/>
          </p:cNvPicPr>
          <p:nvPr/>
        </p:nvPicPr>
        <p:blipFill>
          <a:blip r:embed="rId2" cstate="print"/>
          <a:stretch>
            <a:fillRect/>
          </a:stretch>
        </p:blipFill>
        <p:spPr>
          <a:xfrm>
            <a:off x="1143000" y="2286000"/>
            <a:ext cx="2850328"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gray.png"/>
          <p:cNvPicPr>
            <a:picLocks noChangeAspect="1"/>
          </p:cNvPicPr>
          <p:nvPr/>
        </p:nvPicPr>
        <p:blipFill>
          <a:blip r:embed="rId3" cstate="print"/>
          <a:stretch>
            <a:fillRect/>
          </a:stretch>
        </p:blipFill>
        <p:spPr>
          <a:xfrm>
            <a:off x="2514600" y="3810000"/>
            <a:ext cx="3213459" cy="2819400"/>
          </a:xfrm>
          <a:prstGeom prst="rect">
            <a:avLst/>
          </a:prstGeom>
        </p:spPr>
      </p:pic>
      <p:pic>
        <p:nvPicPr>
          <p:cNvPr id="7" name="Picture 6" descr="brainPlusGray.png"/>
          <p:cNvPicPr>
            <a:picLocks noChangeAspect="1"/>
          </p:cNvPicPr>
          <p:nvPr/>
        </p:nvPicPr>
        <p:blipFill>
          <a:blip r:embed="rId4" cstate="print"/>
          <a:stretch>
            <a:fillRect/>
          </a:stretch>
        </p:blipFill>
        <p:spPr>
          <a:xfrm>
            <a:off x="5334000" y="2514600"/>
            <a:ext cx="2908603" cy="2766935"/>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L.png"/>
          <p:cNvPicPr>
            <a:picLocks noChangeAspect="1"/>
          </p:cNvPicPr>
          <p:nvPr/>
        </p:nvPicPr>
        <p:blipFill>
          <a:blip r:embed="rId2" cstate="print"/>
          <a:stretch>
            <a:fillRect/>
          </a:stretch>
        </p:blipFill>
        <p:spPr>
          <a:xfrm>
            <a:off x="5410200" y="3571502"/>
            <a:ext cx="3473629" cy="3286498"/>
          </a:xfrm>
          <a:prstGeom prst="rect">
            <a:avLst/>
          </a:prstGeom>
          <a:scene3d>
            <a:camera prst="orthographicFront">
              <a:rot lat="0" lon="10800000" rev="0"/>
            </a:camera>
            <a:lightRig rig="threePt" dir="t"/>
          </a:scene3d>
        </p:spPr>
      </p:pic>
      <p:sp>
        <p:nvSpPr>
          <p:cNvPr id="2" name="Title 1"/>
          <p:cNvSpPr>
            <a:spLocks noGrp="1"/>
          </p:cNvSpPr>
          <p:nvPr>
            <p:ph type="title"/>
          </p:nvPr>
        </p:nvSpPr>
        <p:spPr/>
        <p:txBody>
          <a:bodyPr/>
          <a:lstStyle/>
          <a:p>
            <a:r>
              <a:rPr lang="en-US" dirty="0" smtClean="0">
                <a:latin typeface="Comic Sans MS" pitchFamily="66" charset="0"/>
              </a:rPr>
              <a:t>Evaluating regions</a:t>
            </a:r>
            <a:endParaRPr lang="en-US" dirty="0"/>
          </a:p>
        </p:txBody>
      </p:sp>
      <p:sp>
        <p:nvSpPr>
          <p:cNvPr id="4" name="Rectangle 3"/>
          <p:cNvSpPr/>
          <p:nvPr/>
        </p:nvSpPr>
        <p:spPr>
          <a:xfrm>
            <a:off x="457200" y="4953000"/>
            <a:ext cx="6248400" cy="1569660"/>
          </a:xfrm>
          <a:prstGeom prst="rect">
            <a:avLst/>
          </a:prstGeom>
        </p:spPr>
        <p:txBody>
          <a:bodyPr wrap="square">
            <a:spAutoFit/>
          </a:bodyPr>
          <a:lstStyle/>
          <a:p>
            <a:r>
              <a:rPr lang="en-US" sz="2400" b="1" dirty="0" smtClean="0"/>
              <a:t>* Automated Anatomical Labeling (AAL)</a:t>
            </a:r>
            <a:r>
              <a:rPr lang="en-US" sz="2400" dirty="0" smtClean="0"/>
              <a:t> is a digital atlas of the human brain (partition). It is developed by a French research group based in </a:t>
            </a:r>
            <a:r>
              <a:rPr lang="en-US" sz="2400" dirty="0" smtClean="0">
                <a:hlinkClick r:id="rId3" action="ppaction://hlinkfile"/>
              </a:rPr>
              <a:t>Caen</a:t>
            </a:r>
            <a:r>
              <a:rPr lang="en-US" sz="2400" dirty="0" smtClean="0"/>
              <a:t>.</a:t>
            </a:r>
            <a:endParaRPr lang="en-US" sz="2400" dirty="0"/>
          </a:p>
        </p:txBody>
      </p:sp>
      <p:pic>
        <p:nvPicPr>
          <p:cNvPr id="7" name="Picture 6" descr="ClusCoef.png"/>
          <p:cNvPicPr>
            <a:picLocks noChangeAspect="1"/>
          </p:cNvPicPr>
          <p:nvPr/>
        </p:nvPicPr>
        <p:blipFill>
          <a:blip r:embed="rId4" cstate="print"/>
          <a:stretch>
            <a:fillRect/>
          </a:stretch>
        </p:blipFill>
        <p:spPr>
          <a:xfrm>
            <a:off x="4823844" y="1676400"/>
            <a:ext cx="4091556" cy="685800"/>
          </a:xfrm>
          <a:prstGeom prst="rect">
            <a:avLst/>
          </a:prstGeom>
          <a:solidFill>
            <a:srgbClr val="F1FA7E"/>
          </a:solidFill>
        </p:spPr>
      </p:pic>
      <p:sp>
        <p:nvSpPr>
          <p:cNvPr id="3" name="Content Placeholder 2"/>
          <p:cNvSpPr>
            <a:spLocks noGrp="1"/>
          </p:cNvSpPr>
          <p:nvPr>
            <p:ph idx="1"/>
          </p:nvPr>
        </p:nvSpPr>
        <p:spPr>
          <a:xfrm>
            <a:off x="304800" y="1447800"/>
            <a:ext cx="5486400" cy="3276600"/>
          </a:xfrm>
        </p:spPr>
        <p:txBody>
          <a:bodyPr>
            <a:normAutofit fontScale="62500" lnSpcReduction="20000"/>
          </a:bodyPr>
          <a:lstStyle/>
          <a:p>
            <a:r>
              <a:rPr lang="en-US" sz="3400" dirty="0" smtClean="0"/>
              <a:t>Size </a:t>
            </a:r>
          </a:p>
          <a:p>
            <a:r>
              <a:rPr lang="en-US" sz="3400" dirty="0" smtClean="0"/>
              <a:t>Shape/clustering coefficient</a:t>
            </a:r>
          </a:p>
          <a:p>
            <a:r>
              <a:rPr lang="en-US" sz="3400" dirty="0" smtClean="0"/>
              <a:t>Repetition (appearance in multiple time windows) OR TR span.</a:t>
            </a:r>
          </a:p>
          <a:p>
            <a:r>
              <a:rPr lang="en-US" sz="3400" dirty="0" smtClean="0"/>
              <a:t>Homogeneity  (mean pairwise similarity)</a:t>
            </a:r>
          </a:p>
          <a:p>
            <a:r>
              <a:rPr lang="en-US" sz="3400" dirty="0" smtClean="0"/>
              <a:t>Anatomic mapping homogeneity the fraction of the region that is mapped(*) to the same anatomic label.</a:t>
            </a:r>
          </a:p>
          <a:p>
            <a:r>
              <a:rPr lang="en-US" sz="3400" dirty="0" smtClean="0"/>
              <a:t>Tracing dynamics</a:t>
            </a:r>
          </a:p>
          <a:p>
            <a:r>
              <a:rPr lang="en-US" sz="3400" dirty="0" smtClean="0"/>
              <a:t>Comparing with paradigm (if exists)</a:t>
            </a:r>
          </a:p>
          <a:p>
            <a:pPr>
              <a:buNone/>
            </a:pPr>
            <a:endParaRPr lang="en-US" dirty="0" smtClean="0"/>
          </a:p>
          <a:p>
            <a:endParaRPr lang="en-US" dirty="0" smtClean="0"/>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ox(in)">
                                      <p:cBhvr>
                                        <p:cTn id="47" dur="500"/>
                                        <p:tgtEl>
                                          <p:spTgt spid="4"/>
                                        </p:tgtEl>
                                      </p:cBhvr>
                                    </p:animEffect>
                                  </p:childTnLst>
                                </p:cTn>
                              </p:par>
                              <p:par>
                                <p:cTn id="48" presetID="3"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Validations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t>Comparing hemispheres</a:t>
            </a:r>
          </a:p>
          <a:p>
            <a:r>
              <a:rPr lang="en-US" dirty="0" smtClean="0"/>
              <a:t>Analysis on scrambled data (circular shift maintains signal properties).</a:t>
            </a:r>
          </a:p>
          <a:p>
            <a:r>
              <a:rPr lang="en-US" dirty="0" smtClean="0"/>
              <a:t>Signal dynamics analysis on </a:t>
            </a:r>
            <a:r>
              <a:rPr lang="en-US" smtClean="0"/>
              <a:t>moved groups</a:t>
            </a: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Data</a:t>
            </a:r>
            <a:endParaRPr lang="en-US" dirty="0"/>
          </a:p>
        </p:txBody>
      </p:sp>
      <p:sp>
        <p:nvSpPr>
          <p:cNvPr id="3" name="Content Placeholder 2"/>
          <p:cNvSpPr>
            <a:spLocks noGrp="1"/>
          </p:cNvSpPr>
          <p:nvPr>
            <p:ph idx="1"/>
          </p:nvPr>
        </p:nvSpPr>
        <p:spPr>
          <a:xfrm>
            <a:off x="457200" y="1295400"/>
            <a:ext cx="8229600" cy="685800"/>
          </a:xfrm>
        </p:spPr>
        <p:txBody>
          <a:bodyPr>
            <a:normAutofit/>
          </a:bodyPr>
          <a:lstStyle/>
          <a:p>
            <a:r>
              <a:rPr lang="en-US" dirty="0" smtClean="0"/>
              <a:t>4 foot motor datasets, 65 TRs  (TR=2.5sec)</a:t>
            </a:r>
            <a:endParaRPr lang="en-US" dirty="0"/>
          </a:p>
        </p:txBody>
      </p:sp>
      <p:grpSp>
        <p:nvGrpSpPr>
          <p:cNvPr id="27" name="Group 26"/>
          <p:cNvGrpSpPr/>
          <p:nvPr/>
        </p:nvGrpSpPr>
        <p:grpSpPr>
          <a:xfrm>
            <a:off x="914400" y="2133600"/>
            <a:ext cx="7239000" cy="1524000"/>
            <a:chOff x="1300162" y="2895600"/>
            <a:chExt cx="5410200" cy="1314450"/>
          </a:xfrm>
        </p:grpSpPr>
        <p:sp>
          <p:nvSpPr>
            <p:cNvPr id="1026" name="Text Box 2"/>
            <p:cNvSpPr txBox="1">
              <a:spLocks noChangeArrowheads="1"/>
            </p:cNvSpPr>
            <p:nvPr/>
          </p:nvSpPr>
          <p:spPr bwMode="auto">
            <a:xfrm>
              <a:off x="1512887" y="3787775"/>
              <a:ext cx="490538" cy="354013"/>
            </a:xfrm>
            <a:prstGeom prst="rect">
              <a:avLst/>
            </a:prstGeom>
            <a:solidFill>
              <a:srgbClr val="9BBB59"/>
            </a:solidFill>
            <a:ln w="38100">
              <a:noFill/>
              <a:miter lim="800000"/>
              <a:headEnd/>
              <a:tailEnd/>
            </a:ln>
            <a:effectLst>
              <a:prstShdw prst="shdw18" dist="17961" dir="13500000">
                <a:srgbClr val="9BBB59">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Rest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10TR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2047875" y="2908300"/>
              <a:ext cx="585787" cy="463550"/>
            </a:xfrm>
            <a:prstGeom prst="rect">
              <a:avLst/>
            </a:prstGeom>
            <a:solidFill>
              <a:srgbClr val="8064A2"/>
            </a:solidFill>
            <a:ln w="38100">
              <a:noFill/>
              <a:miter lim="800000"/>
              <a:headEnd/>
              <a:tailEnd/>
            </a:ln>
            <a:effectLst>
              <a:prstShdw prst="shdw18" dist="17961" dir="13500000">
                <a:srgbClr val="8064A2">
                  <a:gamma/>
                  <a:shade val="60000"/>
                  <a:invGamma/>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Right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10TR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2722562" y="3787775"/>
              <a:ext cx="471488" cy="354013"/>
            </a:xfrm>
            <a:prstGeom prst="rect">
              <a:avLst/>
            </a:prstGeom>
            <a:solidFill>
              <a:srgbClr val="9BBB59"/>
            </a:solidFill>
            <a:ln w="38100">
              <a:noFill/>
              <a:miter lim="800000"/>
              <a:headEnd/>
              <a:tailEnd/>
            </a:ln>
            <a:effectLst>
              <a:prstShdw prst="shdw18" dist="17961" dir="13500000">
                <a:srgbClr val="9BBB59">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Rest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5TR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3200400" y="2895600"/>
              <a:ext cx="598487" cy="444500"/>
            </a:xfrm>
            <a:prstGeom prst="rect">
              <a:avLst/>
            </a:prstGeom>
            <a:solidFill>
              <a:srgbClr val="4F81BD"/>
            </a:solidFill>
            <a:ln w="38100">
              <a:noFill/>
              <a:miter lim="800000"/>
              <a:headEnd/>
              <a:tailEnd/>
            </a:ln>
            <a:effectLst>
              <a:prstShdw prst="shdw18" dist="17961" dir="13500000">
                <a:srgbClr val="4F81BD">
                  <a:gamma/>
                  <a:shade val="60000"/>
                  <a:invGamma/>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Left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10TR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3883025" y="3800475"/>
              <a:ext cx="469900" cy="354013"/>
            </a:xfrm>
            <a:prstGeom prst="rect">
              <a:avLst/>
            </a:prstGeom>
            <a:solidFill>
              <a:srgbClr val="9BBB59"/>
            </a:solidFill>
            <a:ln w="38100">
              <a:noFill/>
              <a:miter lim="800000"/>
              <a:headEnd/>
              <a:tailEnd/>
            </a:ln>
            <a:effectLst>
              <a:prstShdw prst="shdw18" dist="17961" dir="13500000">
                <a:srgbClr val="9BBB59">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Rest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5TR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5561012" y="2930525"/>
              <a:ext cx="555625" cy="444500"/>
            </a:xfrm>
            <a:prstGeom prst="rect">
              <a:avLst/>
            </a:prstGeom>
            <a:solidFill>
              <a:srgbClr val="4F81BD"/>
            </a:solidFill>
            <a:ln w="38100">
              <a:noFill/>
              <a:miter lim="800000"/>
              <a:headEnd/>
              <a:tailEnd/>
            </a:ln>
            <a:effectLst>
              <a:prstShdw prst="shdw18" dist="17961" dir="13500000">
                <a:srgbClr val="4F81BD">
                  <a:gamma/>
                  <a:shade val="60000"/>
                  <a:invGamma/>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Left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10TR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4405312" y="2898775"/>
              <a:ext cx="565150" cy="463550"/>
            </a:xfrm>
            <a:prstGeom prst="rect">
              <a:avLst/>
            </a:prstGeom>
            <a:solidFill>
              <a:srgbClr val="8064A2"/>
            </a:solidFill>
            <a:ln w="38100">
              <a:noFill/>
              <a:miter lim="800000"/>
              <a:headEnd/>
              <a:tailEnd/>
            </a:ln>
            <a:effectLst>
              <a:prstShdw prst="shdw18" dist="17961" dir="13500000">
                <a:srgbClr val="8064A2">
                  <a:gamma/>
                  <a:shade val="60000"/>
                  <a:invGamma/>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Right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10TR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5051425" y="3827463"/>
              <a:ext cx="469900" cy="354012"/>
            </a:xfrm>
            <a:prstGeom prst="rect">
              <a:avLst/>
            </a:prstGeom>
            <a:solidFill>
              <a:srgbClr val="9BBB59"/>
            </a:solidFill>
            <a:ln w="38100">
              <a:noFill/>
              <a:miter lim="800000"/>
              <a:headEnd/>
              <a:tailEnd/>
            </a:ln>
            <a:effectLst>
              <a:prstShdw prst="shdw18" dist="17961" dir="13500000">
                <a:srgbClr val="9BBB59">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Rest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5TR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4" name="Group 10"/>
            <p:cNvGrpSpPr>
              <a:grpSpLocks/>
            </p:cNvGrpSpPr>
            <p:nvPr/>
          </p:nvGrpSpPr>
          <p:grpSpPr bwMode="auto">
            <a:xfrm>
              <a:off x="1300162" y="3357563"/>
              <a:ext cx="5410200" cy="852487"/>
              <a:chOff x="3325" y="3891"/>
              <a:chExt cx="8519" cy="1343"/>
            </a:xfrm>
          </p:grpSpPr>
          <p:grpSp>
            <p:nvGrpSpPr>
              <p:cNvPr id="1035" name="Group 11"/>
              <p:cNvGrpSpPr>
                <a:grpSpLocks/>
              </p:cNvGrpSpPr>
              <p:nvPr/>
            </p:nvGrpSpPr>
            <p:grpSpPr bwMode="auto">
              <a:xfrm>
                <a:off x="3325" y="3891"/>
                <a:ext cx="7656" cy="1343"/>
                <a:chOff x="3325" y="3891"/>
                <a:chExt cx="7656" cy="1343"/>
              </a:xfrm>
            </p:grpSpPr>
            <p:cxnSp>
              <p:nvCxnSpPr>
                <p:cNvPr id="1036" name="AutoShape 12"/>
                <p:cNvCxnSpPr>
                  <a:cxnSpLocks noChangeShapeType="1"/>
                </p:cNvCxnSpPr>
                <p:nvPr/>
              </p:nvCxnSpPr>
              <p:spPr bwMode="auto">
                <a:xfrm>
                  <a:off x="9161" y="5210"/>
                  <a:ext cx="842" cy="0"/>
                </a:xfrm>
                <a:prstGeom prst="straightConnector1">
                  <a:avLst/>
                </a:prstGeom>
                <a:noFill/>
                <a:ln w="19050">
                  <a:solidFill>
                    <a:srgbClr val="D99594"/>
                  </a:solidFill>
                  <a:round/>
                  <a:headEnd/>
                  <a:tailEnd/>
                </a:ln>
                <a:effectLst/>
              </p:spPr>
            </p:cxnSp>
            <p:grpSp>
              <p:nvGrpSpPr>
                <p:cNvPr id="1037" name="Group 13"/>
                <p:cNvGrpSpPr>
                  <a:grpSpLocks/>
                </p:cNvGrpSpPr>
                <p:nvPr/>
              </p:nvGrpSpPr>
              <p:grpSpPr bwMode="auto">
                <a:xfrm>
                  <a:off x="3325" y="3891"/>
                  <a:ext cx="7656" cy="1343"/>
                  <a:chOff x="3325" y="3891"/>
                  <a:chExt cx="7656" cy="1343"/>
                </a:xfrm>
              </p:grpSpPr>
              <p:cxnSp>
                <p:nvCxnSpPr>
                  <p:cNvPr id="1038" name="AutoShape 14"/>
                  <p:cNvCxnSpPr>
                    <a:cxnSpLocks noChangeShapeType="1"/>
                  </p:cNvCxnSpPr>
                  <p:nvPr/>
                </p:nvCxnSpPr>
                <p:spPr bwMode="auto">
                  <a:xfrm>
                    <a:off x="7322" y="5189"/>
                    <a:ext cx="842" cy="0"/>
                  </a:xfrm>
                  <a:prstGeom prst="straightConnector1">
                    <a:avLst/>
                  </a:prstGeom>
                  <a:noFill/>
                  <a:ln w="19050">
                    <a:solidFill>
                      <a:srgbClr val="D99594"/>
                    </a:solidFill>
                    <a:round/>
                    <a:headEnd/>
                    <a:tailEnd/>
                  </a:ln>
                  <a:effectLst/>
                </p:spPr>
              </p:cxnSp>
              <p:grpSp>
                <p:nvGrpSpPr>
                  <p:cNvPr id="1039" name="Group 15"/>
                  <p:cNvGrpSpPr>
                    <a:grpSpLocks/>
                  </p:cNvGrpSpPr>
                  <p:nvPr/>
                </p:nvGrpSpPr>
                <p:grpSpPr bwMode="auto">
                  <a:xfrm>
                    <a:off x="3325" y="3891"/>
                    <a:ext cx="7656" cy="1343"/>
                    <a:chOff x="3325" y="3891"/>
                    <a:chExt cx="7656" cy="1343"/>
                  </a:xfrm>
                </p:grpSpPr>
                <p:cxnSp>
                  <p:nvCxnSpPr>
                    <p:cNvPr id="1040" name="AutoShape 16"/>
                    <p:cNvCxnSpPr>
                      <a:cxnSpLocks noChangeShapeType="1"/>
                    </p:cNvCxnSpPr>
                    <p:nvPr/>
                  </p:nvCxnSpPr>
                  <p:spPr bwMode="auto">
                    <a:xfrm>
                      <a:off x="5475" y="5199"/>
                      <a:ext cx="842" cy="0"/>
                    </a:xfrm>
                    <a:prstGeom prst="straightConnector1">
                      <a:avLst/>
                    </a:prstGeom>
                    <a:noFill/>
                    <a:ln w="19050">
                      <a:solidFill>
                        <a:srgbClr val="D99594"/>
                      </a:solidFill>
                      <a:round/>
                      <a:headEnd/>
                      <a:tailEnd/>
                    </a:ln>
                    <a:effectLst/>
                  </p:spPr>
                </p:cxnSp>
                <p:grpSp>
                  <p:nvGrpSpPr>
                    <p:cNvPr id="1041" name="Group 17"/>
                    <p:cNvGrpSpPr>
                      <a:grpSpLocks/>
                    </p:cNvGrpSpPr>
                    <p:nvPr/>
                  </p:nvGrpSpPr>
                  <p:grpSpPr bwMode="auto">
                    <a:xfrm>
                      <a:off x="3325" y="3891"/>
                      <a:ext cx="7656" cy="1343"/>
                      <a:chOff x="3985" y="3891"/>
                      <a:chExt cx="7656" cy="1343"/>
                    </a:xfrm>
                  </p:grpSpPr>
                  <p:cxnSp>
                    <p:nvCxnSpPr>
                      <p:cNvPr id="1042" name="AutoShape 18"/>
                      <p:cNvCxnSpPr>
                        <a:cxnSpLocks noChangeShapeType="1"/>
                      </p:cNvCxnSpPr>
                      <p:nvPr/>
                    </p:nvCxnSpPr>
                    <p:spPr bwMode="auto">
                      <a:xfrm flipV="1">
                        <a:off x="3985" y="5194"/>
                        <a:ext cx="1146" cy="10"/>
                      </a:xfrm>
                      <a:prstGeom prst="straightConnector1">
                        <a:avLst/>
                      </a:prstGeom>
                      <a:noFill/>
                      <a:ln w="19050">
                        <a:solidFill>
                          <a:srgbClr val="D99594"/>
                        </a:solidFill>
                        <a:round/>
                        <a:headEnd/>
                        <a:tailEnd/>
                      </a:ln>
                      <a:effectLst/>
                    </p:spPr>
                  </p:cxnSp>
                  <p:sp>
                    <p:nvSpPr>
                      <p:cNvPr id="1043" name="AutoShape 19"/>
                      <p:cNvSpPr>
                        <a:spLocks/>
                      </p:cNvSpPr>
                      <p:nvPr/>
                    </p:nvSpPr>
                    <p:spPr bwMode="auto">
                      <a:xfrm rot="5400000">
                        <a:off x="4984" y="4038"/>
                        <a:ext cx="1298" cy="1004"/>
                      </a:xfrm>
                      <a:prstGeom prst="leftBracket">
                        <a:avLst>
                          <a:gd name="adj" fmla="val 8366"/>
                        </a:avLst>
                      </a:prstGeom>
                      <a:noFill/>
                      <a:ln w="19050">
                        <a:solidFill>
                          <a:srgbClr val="D9959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AutoShape 20"/>
                      <p:cNvSpPr>
                        <a:spLocks/>
                      </p:cNvSpPr>
                      <p:nvPr/>
                    </p:nvSpPr>
                    <p:spPr bwMode="auto">
                      <a:xfrm rot="5400000">
                        <a:off x="6830" y="4053"/>
                        <a:ext cx="1298" cy="1004"/>
                      </a:xfrm>
                      <a:prstGeom prst="leftBracket">
                        <a:avLst>
                          <a:gd name="adj" fmla="val 8366"/>
                        </a:avLst>
                      </a:prstGeom>
                      <a:noFill/>
                      <a:ln w="19050">
                        <a:solidFill>
                          <a:srgbClr val="D9959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AutoShape 21"/>
                      <p:cNvSpPr>
                        <a:spLocks/>
                      </p:cNvSpPr>
                      <p:nvPr/>
                    </p:nvSpPr>
                    <p:spPr bwMode="auto">
                      <a:xfrm rot="5400000">
                        <a:off x="8670" y="4053"/>
                        <a:ext cx="1298" cy="1004"/>
                      </a:xfrm>
                      <a:prstGeom prst="leftBracket">
                        <a:avLst>
                          <a:gd name="adj" fmla="val 8366"/>
                        </a:avLst>
                      </a:prstGeom>
                      <a:noFill/>
                      <a:ln w="19050">
                        <a:solidFill>
                          <a:srgbClr val="D9959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AutoShape 22"/>
                      <p:cNvSpPr>
                        <a:spLocks/>
                      </p:cNvSpPr>
                      <p:nvPr/>
                    </p:nvSpPr>
                    <p:spPr bwMode="auto">
                      <a:xfrm rot="5400000">
                        <a:off x="10490" y="4083"/>
                        <a:ext cx="1298" cy="1004"/>
                      </a:xfrm>
                      <a:prstGeom prst="leftBracket">
                        <a:avLst>
                          <a:gd name="adj" fmla="val 8366"/>
                        </a:avLst>
                      </a:prstGeom>
                      <a:noFill/>
                      <a:ln w="19050">
                        <a:solidFill>
                          <a:srgbClr val="D99594"/>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1047" name="AutoShape 23"/>
              <p:cNvCxnSpPr>
                <a:cxnSpLocks noChangeShapeType="1"/>
              </p:cNvCxnSpPr>
              <p:nvPr/>
            </p:nvCxnSpPr>
            <p:spPr bwMode="auto">
              <a:xfrm>
                <a:off x="10981" y="5234"/>
                <a:ext cx="863" cy="0"/>
              </a:xfrm>
              <a:prstGeom prst="straightConnector1">
                <a:avLst/>
              </a:prstGeom>
              <a:noFill/>
              <a:ln w="19050">
                <a:solidFill>
                  <a:srgbClr val="D99594"/>
                </a:solidFill>
                <a:round/>
                <a:headEnd/>
                <a:tailEnd/>
              </a:ln>
            </p:spPr>
          </p:cxnSp>
        </p:grpSp>
        <p:sp>
          <p:nvSpPr>
            <p:cNvPr id="1048" name="Text Box 24"/>
            <p:cNvSpPr txBox="1">
              <a:spLocks noChangeArrowheads="1"/>
            </p:cNvSpPr>
            <p:nvPr/>
          </p:nvSpPr>
          <p:spPr bwMode="auto">
            <a:xfrm>
              <a:off x="6223000" y="3827463"/>
              <a:ext cx="471487" cy="354012"/>
            </a:xfrm>
            <a:prstGeom prst="rect">
              <a:avLst/>
            </a:prstGeom>
            <a:solidFill>
              <a:srgbClr val="9BBB59"/>
            </a:solidFill>
            <a:ln w="38100">
              <a:noFill/>
              <a:miter lim="800000"/>
              <a:headEnd/>
              <a:tailEnd/>
            </a:ln>
            <a:effectLst>
              <a:prstShdw prst="shdw18" dist="17961" dir="13500000">
                <a:srgbClr val="9BBB59">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Rest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Arial" pitchFamily="34" charset="0"/>
                  <a:cs typeface="Arial" pitchFamily="34" charset="0"/>
                </a:rPr>
                <a:t>5TR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34" name="Straight Arrow Connector 33"/>
          <p:cNvCxnSpPr>
            <a:endCxn id="1026" idx="0"/>
          </p:cNvCxnSpPr>
          <p:nvPr/>
        </p:nvCxnSpPr>
        <p:spPr>
          <a:xfrm rot="16200000" flipH="1">
            <a:off x="1427501" y="3068298"/>
            <a:ext cx="196206" cy="3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33400" y="3820180"/>
            <a:ext cx="7924800" cy="584775"/>
          </a:xfrm>
          <a:prstGeom prst="rect">
            <a:avLst/>
          </a:prstGeom>
        </p:spPr>
        <p:txBody>
          <a:bodyPr wrap="square">
            <a:spAutoFit/>
          </a:bodyPr>
          <a:lstStyle/>
          <a:p>
            <a:pPr>
              <a:buFont typeface="Arial" pitchFamily="34" charset="0"/>
              <a:buChar char="•"/>
            </a:pPr>
            <a:r>
              <a:rPr lang="en-US" sz="3200" dirty="0" smtClean="0"/>
              <a:t>  5 palm motor datasets  117TRs, 108TRs</a:t>
            </a:r>
            <a:endParaRPr lang="en-US" sz="3200" dirty="0"/>
          </a:p>
        </p:txBody>
      </p:sp>
      <p:pic>
        <p:nvPicPr>
          <p:cNvPr id="33" name="Picture 32" descr="paradigm117.png"/>
          <p:cNvPicPr>
            <a:picLocks noChangeAspect="1"/>
          </p:cNvPicPr>
          <p:nvPr/>
        </p:nvPicPr>
        <p:blipFill>
          <a:blip r:embed="rId2" cstate="print"/>
          <a:stretch>
            <a:fillRect/>
          </a:stretch>
        </p:blipFill>
        <p:spPr>
          <a:xfrm>
            <a:off x="914399" y="4572000"/>
            <a:ext cx="7656853" cy="175260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Core regions</a:t>
            </a:r>
            <a:endParaRPr lang="en-US" dirty="0"/>
          </a:p>
        </p:txBody>
      </p:sp>
      <p:graphicFrame>
        <p:nvGraphicFramePr>
          <p:cNvPr id="9" name="Table 8"/>
          <p:cNvGraphicFramePr>
            <a:graphicFrameLocks noGrp="1"/>
          </p:cNvGraphicFramePr>
          <p:nvPr/>
        </p:nvGraphicFramePr>
        <p:xfrm>
          <a:off x="533400" y="1447800"/>
          <a:ext cx="7772400" cy="4931350"/>
        </p:xfrm>
        <a:graphic>
          <a:graphicData uri="http://schemas.openxmlformats.org/drawingml/2006/table">
            <a:tbl>
              <a:tblPr firstRow="1" bandRow="1">
                <a:tableStyleId>{5C22544A-7EE6-4342-B048-85BDC9FD1C3A}</a:tableStyleId>
              </a:tblPr>
              <a:tblGrid>
                <a:gridCol w="1232212"/>
                <a:gridCol w="1421780"/>
                <a:gridCol w="1326994"/>
                <a:gridCol w="1276814"/>
                <a:gridCol w="1257300"/>
                <a:gridCol w="1257300"/>
              </a:tblGrid>
              <a:tr h="693336">
                <a:tc>
                  <a:txBody>
                    <a:bodyPr/>
                    <a:lstStyle/>
                    <a:p>
                      <a:r>
                        <a:rPr lang="en-US" smtClean="0"/>
                        <a:t>Subject</a:t>
                      </a:r>
                      <a:endParaRPr lang="en-US" dirty="0"/>
                    </a:p>
                  </a:txBody>
                  <a:tcPr/>
                </a:tc>
                <a:tc>
                  <a:txBody>
                    <a:bodyPr/>
                    <a:lstStyle/>
                    <a:p>
                      <a:r>
                        <a:rPr lang="en-US" dirty="0" smtClean="0"/>
                        <a:t>Correlation Thresh</a:t>
                      </a:r>
                      <a:endParaRPr lang="en-US" dirty="0"/>
                    </a:p>
                  </a:txBody>
                  <a:tcPr/>
                </a:tc>
                <a:tc>
                  <a:txBody>
                    <a:bodyPr/>
                    <a:lstStyle/>
                    <a:p>
                      <a:r>
                        <a:rPr lang="en-US" smtClean="0"/>
                        <a:t>#time</a:t>
                      </a:r>
                      <a:r>
                        <a:rPr lang="en-US" baseline="0" smtClean="0"/>
                        <a:t> windows</a:t>
                      </a:r>
                      <a:endParaRPr lang="en-US" dirty="0"/>
                    </a:p>
                  </a:txBody>
                  <a:tcPr/>
                </a:tc>
                <a:tc>
                  <a:txBody>
                    <a:bodyPr/>
                    <a:lstStyle/>
                    <a:p>
                      <a:r>
                        <a:rPr lang="en-US" dirty="0" smtClean="0"/>
                        <a:t>#groups</a:t>
                      </a:r>
                      <a:r>
                        <a:rPr lang="en-US" baseline="0" dirty="0" smtClean="0"/>
                        <a:t> (size&gt;=10)</a:t>
                      </a:r>
                      <a:endParaRPr lang="en-US" dirty="0"/>
                    </a:p>
                  </a:txBody>
                  <a:tcPr/>
                </a:tc>
                <a:tc>
                  <a:txBody>
                    <a:bodyPr/>
                    <a:lstStyle/>
                    <a:p>
                      <a:r>
                        <a:rPr lang="en-US" dirty="0" smtClean="0"/>
                        <a:t>#group with area rep&gt;=0.5</a:t>
                      </a:r>
                      <a:endParaRPr lang="en-US" dirty="0"/>
                    </a:p>
                  </a:txBody>
                  <a:tcPr/>
                </a:tc>
                <a:tc>
                  <a:txBody>
                    <a:bodyPr/>
                    <a:lstStyle/>
                    <a:p>
                      <a:r>
                        <a:rPr lang="en-US" dirty="0" smtClean="0"/>
                        <a:t>Relevant</a:t>
                      </a:r>
                      <a:r>
                        <a:rPr lang="en-US" baseline="0" dirty="0" smtClean="0"/>
                        <a:t> motor areas</a:t>
                      </a:r>
                      <a:endParaRPr lang="en-US" dirty="0"/>
                    </a:p>
                  </a:txBody>
                  <a:tcPr/>
                </a:tc>
              </a:tr>
              <a:tr h="401695">
                <a:tc>
                  <a:txBody>
                    <a:bodyPr/>
                    <a:lstStyle/>
                    <a:p>
                      <a:r>
                        <a:rPr lang="en-US" dirty="0" smtClean="0"/>
                        <a:t>BEKI</a:t>
                      </a:r>
                      <a:endParaRPr lang="en-US" dirty="0"/>
                    </a:p>
                  </a:txBody>
                  <a:tcPr/>
                </a:tc>
                <a:tc>
                  <a:txBody>
                    <a:bodyPr/>
                    <a:lstStyle/>
                    <a:p>
                      <a:r>
                        <a:rPr lang="en-US" dirty="0" smtClean="0"/>
                        <a:t>0.7</a:t>
                      </a:r>
                      <a:endParaRPr lang="en-US" dirty="0"/>
                    </a:p>
                  </a:txBody>
                  <a:tcPr/>
                </a:tc>
                <a:tc>
                  <a:txBody>
                    <a:bodyPr/>
                    <a:lstStyle/>
                    <a:p>
                      <a:r>
                        <a:rPr lang="en-US" dirty="0" smtClean="0"/>
                        <a:t>101</a:t>
                      </a:r>
                      <a:endParaRPr lang="en-US" dirty="0"/>
                    </a:p>
                  </a:txBody>
                  <a:tcPr/>
                </a:tc>
                <a:tc>
                  <a:txBody>
                    <a:bodyPr/>
                    <a:lstStyle/>
                    <a:p>
                      <a:r>
                        <a:rPr lang="en-US" dirty="0" smtClean="0"/>
                        <a:t>1231/1319</a:t>
                      </a:r>
                      <a:endParaRPr lang="en-US" dirty="0"/>
                    </a:p>
                  </a:txBody>
                  <a:tcPr/>
                </a:tc>
                <a:tc>
                  <a:txBody>
                    <a:bodyPr/>
                    <a:lstStyle/>
                    <a:p>
                      <a:r>
                        <a:rPr lang="en-US" dirty="0" smtClean="0"/>
                        <a:t>893/931</a:t>
                      </a:r>
                      <a:endParaRPr lang="en-US" dirty="0"/>
                    </a:p>
                  </a:txBody>
                  <a:tcPr/>
                </a:tc>
                <a:tc>
                  <a:txBody>
                    <a:bodyPr/>
                    <a:lstStyle/>
                    <a:p>
                      <a:r>
                        <a:rPr lang="en-US" dirty="0" smtClean="0"/>
                        <a:t>+/+</a:t>
                      </a:r>
                      <a:endParaRPr lang="en-US" dirty="0"/>
                    </a:p>
                  </a:txBody>
                  <a:tcPr/>
                </a:tc>
              </a:tr>
              <a:tr h="401695">
                <a:tc>
                  <a:txBody>
                    <a:bodyPr/>
                    <a:lstStyle/>
                    <a:p>
                      <a:r>
                        <a:rPr lang="en-US" dirty="0" smtClean="0"/>
                        <a:t>BEKI</a:t>
                      </a:r>
                      <a:endParaRPr lang="en-US" dirty="0"/>
                    </a:p>
                  </a:txBody>
                  <a:tcPr/>
                </a:tc>
                <a:tc>
                  <a:txBody>
                    <a:bodyPr/>
                    <a:lstStyle/>
                    <a:p>
                      <a:r>
                        <a:rPr lang="en-US" dirty="0" smtClean="0"/>
                        <a:t>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101</a:t>
                      </a:r>
                    </a:p>
                  </a:txBody>
                  <a:tcPr/>
                </a:tc>
                <a:tc>
                  <a:txBody>
                    <a:bodyPr/>
                    <a:lstStyle/>
                    <a:p>
                      <a:r>
                        <a:rPr lang="en-US" dirty="0" smtClean="0"/>
                        <a:t>472/393</a:t>
                      </a:r>
                      <a:endParaRPr lang="en-US" dirty="0"/>
                    </a:p>
                  </a:txBody>
                  <a:tcPr/>
                </a:tc>
                <a:tc>
                  <a:txBody>
                    <a:bodyPr/>
                    <a:lstStyle/>
                    <a:p>
                      <a:r>
                        <a:rPr lang="en-US" dirty="0" smtClean="0"/>
                        <a:t>351/306</a:t>
                      </a:r>
                      <a:endParaRPr lang="en-US" dirty="0"/>
                    </a:p>
                  </a:txBody>
                  <a:tcPr/>
                </a:tc>
                <a:tc>
                  <a:txBody>
                    <a:bodyPr/>
                    <a:lstStyle/>
                    <a:p>
                      <a:r>
                        <a:rPr lang="en-US" dirty="0" smtClean="0"/>
                        <a:t>+/+</a:t>
                      </a:r>
                      <a:endParaRPr lang="en-US" dirty="0"/>
                    </a:p>
                  </a:txBody>
                  <a:tcPr/>
                </a:tc>
              </a:tr>
              <a:tr h="401695">
                <a:tc>
                  <a:txBody>
                    <a:bodyPr/>
                    <a:lstStyle/>
                    <a:p>
                      <a:r>
                        <a:rPr lang="en-US" dirty="0" smtClean="0"/>
                        <a:t>MAWE</a:t>
                      </a:r>
                      <a:endParaRPr lang="en-US" dirty="0"/>
                    </a:p>
                  </a:txBody>
                  <a:tcPr/>
                </a:tc>
                <a:tc>
                  <a:txBody>
                    <a:bodyPr/>
                    <a:lstStyle/>
                    <a:p>
                      <a:r>
                        <a:rPr lang="en-US" dirty="0" smtClean="0"/>
                        <a:t>0.7</a:t>
                      </a:r>
                      <a:endParaRPr lang="en-US" dirty="0"/>
                    </a:p>
                  </a:txBody>
                  <a:tcPr/>
                </a:tc>
                <a:tc>
                  <a:txBody>
                    <a:bodyPr/>
                    <a:lstStyle/>
                    <a:p>
                      <a:r>
                        <a:rPr lang="en-US" dirty="0" smtClean="0"/>
                        <a:t>101</a:t>
                      </a:r>
                      <a:endParaRPr lang="en-US" dirty="0"/>
                    </a:p>
                  </a:txBody>
                  <a:tcPr/>
                </a:tc>
                <a:tc>
                  <a:txBody>
                    <a:bodyPr/>
                    <a:lstStyle/>
                    <a:p>
                      <a:r>
                        <a:rPr lang="en-US" dirty="0" smtClean="0"/>
                        <a:t>750/1189</a:t>
                      </a:r>
                      <a:endParaRPr lang="en-US" dirty="0"/>
                    </a:p>
                  </a:txBody>
                  <a:tcPr/>
                </a:tc>
                <a:tc>
                  <a:txBody>
                    <a:bodyPr/>
                    <a:lstStyle/>
                    <a:p>
                      <a:r>
                        <a:rPr lang="en-US" dirty="0" smtClean="0"/>
                        <a:t>479/549</a:t>
                      </a:r>
                      <a:endParaRPr lang="en-US" dirty="0"/>
                    </a:p>
                  </a:txBody>
                  <a:tcPr/>
                </a:tc>
                <a:tc>
                  <a:txBody>
                    <a:bodyPr/>
                    <a:lstStyle/>
                    <a:p>
                      <a:r>
                        <a:rPr lang="en-US" dirty="0" smtClean="0"/>
                        <a:t>+/+</a:t>
                      </a:r>
                      <a:endParaRPr lang="en-US" dirty="0"/>
                    </a:p>
                  </a:txBody>
                  <a:tcPr/>
                </a:tc>
              </a:tr>
              <a:tr h="401695">
                <a:tc>
                  <a:txBody>
                    <a:bodyPr/>
                    <a:lstStyle/>
                    <a:p>
                      <a:r>
                        <a:rPr lang="en-US" dirty="0" smtClean="0"/>
                        <a:t>MAWE</a:t>
                      </a:r>
                      <a:endParaRPr lang="en-US" dirty="0"/>
                    </a:p>
                  </a:txBody>
                  <a:tcPr/>
                </a:tc>
                <a:tc>
                  <a:txBody>
                    <a:bodyPr/>
                    <a:lstStyle/>
                    <a:p>
                      <a:r>
                        <a:rPr lang="en-US" dirty="0" smtClean="0"/>
                        <a:t>0.8</a:t>
                      </a:r>
                      <a:endParaRPr lang="en-US" dirty="0"/>
                    </a:p>
                  </a:txBody>
                  <a:tcPr/>
                </a:tc>
                <a:tc>
                  <a:txBody>
                    <a:bodyPr/>
                    <a:lstStyle/>
                    <a:p>
                      <a:r>
                        <a:rPr lang="en-US" dirty="0" smtClean="0"/>
                        <a:t>101</a:t>
                      </a:r>
                      <a:endParaRPr lang="en-US" dirty="0"/>
                    </a:p>
                  </a:txBody>
                  <a:tcPr/>
                </a:tc>
                <a:tc>
                  <a:txBody>
                    <a:bodyPr/>
                    <a:lstStyle/>
                    <a:p>
                      <a:r>
                        <a:rPr lang="en-US" dirty="0" smtClean="0"/>
                        <a:t>289/368</a:t>
                      </a:r>
                      <a:endParaRPr lang="en-US" dirty="0"/>
                    </a:p>
                  </a:txBody>
                  <a:tcPr/>
                </a:tc>
                <a:tc>
                  <a:txBody>
                    <a:bodyPr/>
                    <a:lstStyle/>
                    <a:p>
                      <a:r>
                        <a:rPr lang="en-US" dirty="0" smtClean="0"/>
                        <a:t>210/</a:t>
                      </a:r>
                      <a:endParaRPr lang="en-US" dirty="0"/>
                    </a:p>
                  </a:txBody>
                  <a:tcPr/>
                </a:tc>
                <a:tc>
                  <a:txBody>
                    <a:bodyPr/>
                    <a:lstStyle/>
                    <a:p>
                      <a:r>
                        <a:rPr lang="en-US" dirty="0" smtClean="0"/>
                        <a:t>+/</a:t>
                      </a:r>
                      <a:endParaRPr lang="en-US" dirty="0"/>
                    </a:p>
                  </a:txBody>
                  <a:tcPr/>
                </a:tc>
              </a:tr>
              <a:tr h="401695">
                <a:tc>
                  <a:txBody>
                    <a:bodyPr/>
                    <a:lstStyle/>
                    <a:p>
                      <a:r>
                        <a:rPr lang="en-US" dirty="0" smtClean="0"/>
                        <a:t>OFPE</a:t>
                      </a:r>
                      <a:endParaRPr lang="en-US" dirty="0"/>
                    </a:p>
                  </a:txBody>
                  <a:tcPr/>
                </a:tc>
                <a:tc>
                  <a:txBody>
                    <a:bodyPr/>
                    <a:lstStyle/>
                    <a:p>
                      <a:r>
                        <a:rPr lang="en-US" dirty="0" smtClean="0"/>
                        <a:t>0.7</a:t>
                      </a:r>
                      <a:endParaRPr lang="en-US" dirty="0"/>
                    </a:p>
                  </a:txBody>
                  <a:tcPr/>
                </a:tc>
                <a:tc>
                  <a:txBody>
                    <a:bodyPr/>
                    <a:lstStyle/>
                    <a:p>
                      <a:r>
                        <a:rPr lang="en-US" dirty="0" smtClean="0"/>
                        <a:t>92</a:t>
                      </a:r>
                      <a:endParaRPr lang="en-US" dirty="0"/>
                    </a:p>
                  </a:txBody>
                  <a:tcPr/>
                </a:tc>
                <a:tc>
                  <a:txBody>
                    <a:bodyPr/>
                    <a:lstStyle/>
                    <a:p>
                      <a:r>
                        <a:rPr lang="en-US" dirty="0" smtClean="0"/>
                        <a:t>1208/1384</a:t>
                      </a:r>
                      <a:endParaRPr lang="en-US" dirty="0"/>
                    </a:p>
                  </a:txBody>
                  <a:tcPr/>
                </a:tc>
                <a:tc>
                  <a:txBody>
                    <a:bodyPr/>
                    <a:lstStyle/>
                    <a:p>
                      <a:r>
                        <a:rPr lang="en-US" dirty="0" smtClean="0"/>
                        <a:t>767/885</a:t>
                      </a:r>
                      <a:endParaRPr lang="en-US" dirty="0"/>
                    </a:p>
                  </a:txBody>
                  <a:tcPr/>
                </a:tc>
                <a:tc>
                  <a:txBody>
                    <a:bodyPr/>
                    <a:lstStyle/>
                    <a:p>
                      <a:r>
                        <a:rPr lang="en-US" dirty="0" smtClean="0"/>
                        <a:t>+/+</a:t>
                      </a:r>
                      <a:endParaRPr lang="en-US" dirty="0"/>
                    </a:p>
                  </a:txBody>
                  <a:tcPr/>
                </a:tc>
              </a:tr>
              <a:tr h="401695">
                <a:tc>
                  <a:txBody>
                    <a:bodyPr/>
                    <a:lstStyle/>
                    <a:p>
                      <a:r>
                        <a:rPr lang="en-US" dirty="0" smtClean="0"/>
                        <a:t>OFPE</a:t>
                      </a:r>
                      <a:endParaRPr lang="en-US" dirty="0"/>
                    </a:p>
                  </a:txBody>
                  <a:tcPr/>
                </a:tc>
                <a:tc>
                  <a:txBody>
                    <a:bodyPr/>
                    <a:lstStyle/>
                    <a:p>
                      <a:r>
                        <a:rPr lang="en-US" dirty="0" smtClean="0"/>
                        <a:t>0.8</a:t>
                      </a:r>
                      <a:endParaRPr lang="en-US" dirty="0"/>
                    </a:p>
                  </a:txBody>
                  <a:tcPr/>
                </a:tc>
                <a:tc>
                  <a:txBody>
                    <a:bodyPr/>
                    <a:lstStyle/>
                    <a:p>
                      <a:r>
                        <a:rPr lang="en-US" dirty="0" smtClean="0"/>
                        <a:t>92</a:t>
                      </a:r>
                      <a:endParaRPr lang="en-US" dirty="0"/>
                    </a:p>
                  </a:txBody>
                  <a:tcPr/>
                </a:tc>
                <a:tc>
                  <a:txBody>
                    <a:bodyPr/>
                    <a:lstStyle/>
                    <a:p>
                      <a:r>
                        <a:rPr lang="en-US" dirty="0" smtClean="0"/>
                        <a:t>418/507</a:t>
                      </a:r>
                      <a:endParaRPr lang="en-US" dirty="0"/>
                    </a:p>
                  </a:txBody>
                  <a:tcPr/>
                </a:tc>
                <a:tc>
                  <a:txBody>
                    <a:bodyPr/>
                    <a:lstStyle/>
                    <a:p>
                      <a:r>
                        <a:rPr lang="en-US" dirty="0" smtClean="0"/>
                        <a:t>296/348</a:t>
                      </a:r>
                      <a:endParaRPr lang="en-US" dirty="0"/>
                    </a:p>
                  </a:txBody>
                  <a:tcPr/>
                </a:tc>
                <a:tc>
                  <a:txBody>
                    <a:bodyPr/>
                    <a:lstStyle/>
                    <a:p>
                      <a:r>
                        <a:rPr lang="en-US" dirty="0" smtClean="0"/>
                        <a:t>+/+</a:t>
                      </a:r>
                      <a:endParaRPr lang="en-US" dirty="0"/>
                    </a:p>
                  </a:txBody>
                  <a:tcPr/>
                </a:tc>
              </a:tr>
              <a:tr h="401695">
                <a:tc>
                  <a:txBody>
                    <a:bodyPr/>
                    <a:lstStyle/>
                    <a:p>
                      <a:r>
                        <a:rPr lang="en-US" dirty="0" smtClean="0"/>
                        <a:t>SHEL</a:t>
                      </a:r>
                      <a:endParaRPr lang="en-US" dirty="0"/>
                    </a:p>
                  </a:txBody>
                  <a:tcPr/>
                </a:tc>
                <a:tc>
                  <a:txBody>
                    <a:bodyPr/>
                    <a:lstStyle/>
                    <a:p>
                      <a:r>
                        <a:rPr lang="en-US" dirty="0" smtClean="0"/>
                        <a:t>0.7</a:t>
                      </a:r>
                      <a:endParaRPr lang="en-US" dirty="0"/>
                    </a:p>
                  </a:txBody>
                  <a:tcPr/>
                </a:tc>
                <a:tc>
                  <a:txBody>
                    <a:bodyPr/>
                    <a:lstStyle/>
                    <a:p>
                      <a:r>
                        <a:rPr lang="en-US" dirty="0" smtClean="0"/>
                        <a:t>92</a:t>
                      </a:r>
                      <a:endParaRPr lang="en-US" dirty="0"/>
                    </a:p>
                  </a:txBody>
                  <a:tcPr/>
                </a:tc>
                <a:tc>
                  <a:txBody>
                    <a:bodyPr/>
                    <a:lstStyle/>
                    <a:p>
                      <a:r>
                        <a:rPr lang="en-US" dirty="0" smtClean="0"/>
                        <a:t>848/785</a:t>
                      </a:r>
                      <a:endParaRPr lang="en-US" dirty="0"/>
                    </a:p>
                  </a:txBody>
                  <a:tcPr/>
                </a:tc>
                <a:tc>
                  <a:txBody>
                    <a:bodyPr/>
                    <a:lstStyle/>
                    <a:p>
                      <a:r>
                        <a:rPr lang="en-US" dirty="0" smtClean="0"/>
                        <a:t>635/519</a:t>
                      </a:r>
                      <a:endParaRPr lang="en-US" dirty="0"/>
                    </a:p>
                  </a:txBody>
                  <a:tcPr/>
                </a:tc>
                <a:tc>
                  <a:txBody>
                    <a:bodyPr/>
                    <a:lstStyle/>
                    <a:p>
                      <a:r>
                        <a:rPr lang="en-US" dirty="0" smtClean="0"/>
                        <a:t>+/+</a:t>
                      </a:r>
                      <a:endParaRPr lang="en-US" dirty="0"/>
                    </a:p>
                  </a:txBody>
                  <a:tcPr/>
                </a:tc>
              </a:tr>
              <a:tr h="401695">
                <a:tc>
                  <a:txBody>
                    <a:bodyPr/>
                    <a:lstStyle/>
                    <a:p>
                      <a:r>
                        <a:rPr lang="en-US" dirty="0" smtClean="0"/>
                        <a:t>SHEL</a:t>
                      </a:r>
                      <a:endParaRPr lang="en-US" dirty="0"/>
                    </a:p>
                  </a:txBody>
                  <a:tcPr/>
                </a:tc>
                <a:tc>
                  <a:txBody>
                    <a:bodyPr/>
                    <a:lstStyle/>
                    <a:p>
                      <a:r>
                        <a:rPr lang="en-US" dirty="0" smtClean="0"/>
                        <a:t>0.8</a:t>
                      </a:r>
                      <a:endParaRPr lang="en-US" dirty="0"/>
                    </a:p>
                  </a:txBody>
                  <a:tcPr/>
                </a:tc>
                <a:tc>
                  <a:txBody>
                    <a:bodyPr/>
                    <a:lstStyle/>
                    <a:p>
                      <a:r>
                        <a:rPr lang="en-US" dirty="0" smtClean="0"/>
                        <a:t>92</a:t>
                      </a:r>
                      <a:endParaRPr lang="en-US" dirty="0"/>
                    </a:p>
                  </a:txBody>
                  <a:tcPr/>
                </a:tc>
                <a:tc>
                  <a:txBody>
                    <a:bodyPr/>
                    <a:lstStyle/>
                    <a:p>
                      <a:r>
                        <a:rPr lang="en-US" dirty="0" smtClean="0"/>
                        <a:t>366/359</a:t>
                      </a:r>
                      <a:endParaRPr lang="en-US" dirty="0"/>
                    </a:p>
                  </a:txBody>
                  <a:tcPr/>
                </a:tc>
                <a:tc>
                  <a:txBody>
                    <a:bodyPr/>
                    <a:lstStyle/>
                    <a:p>
                      <a:r>
                        <a:rPr lang="en-US" dirty="0" smtClean="0"/>
                        <a:t>296/265</a:t>
                      </a:r>
                      <a:endParaRPr lang="en-US" dirty="0"/>
                    </a:p>
                  </a:txBody>
                  <a:tcPr/>
                </a:tc>
                <a:tc>
                  <a:txBody>
                    <a:bodyPr/>
                    <a:lstStyle/>
                    <a:p>
                      <a:r>
                        <a:rPr lang="en-US" dirty="0" smtClean="0"/>
                        <a:t>+/+</a:t>
                      </a:r>
                      <a:endParaRPr lang="en-US" dirty="0"/>
                    </a:p>
                  </a:txBody>
                  <a:tcPr/>
                </a:tc>
              </a:tr>
              <a:tr h="401695">
                <a:tc>
                  <a:txBody>
                    <a:bodyPr/>
                    <a:lstStyle/>
                    <a:p>
                      <a:r>
                        <a:rPr lang="en-US" dirty="0" smtClean="0"/>
                        <a:t>SHRO</a:t>
                      </a:r>
                      <a:endParaRPr lang="en-US" dirty="0"/>
                    </a:p>
                  </a:txBody>
                  <a:tcPr/>
                </a:tc>
                <a:tc>
                  <a:txBody>
                    <a:bodyPr/>
                    <a:lstStyle/>
                    <a:p>
                      <a:r>
                        <a:rPr lang="en-US" dirty="0" smtClean="0"/>
                        <a:t>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92</a:t>
                      </a:r>
                    </a:p>
                  </a:txBody>
                  <a:tcPr/>
                </a:tc>
                <a:tc>
                  <a:txBody>
                    <a:bodyPr/>
                    <a:lstStyle/>
                    <a:p>
                      <a:r>
                        <a:rPr lang="en-US" dirty="0" smtClean="0"/>
                        <a:t>801/1019</a:t>
                      </a:r>
                      <a:endParaRPr lang="en-US" dirty="0"/>
                    </a:p>
                  </a:txBody>
                  <a:tcPr/>
                </a:tc>
                <a:tc>
                  <a:txBody>
                    <a:bodyPr/>
                    <a:lstStyle/>
                    <a:p>
                      <a:r>
                        <a:rPr lang="en-US" dirty="0" smtClean="0"/>
                        <a:t>586/707</a:t>
                      </a:r>
                      <a:endParaRPr lang="en-US" dirty="0"/>
                    </a:p>
                  </a:txBody>
                  <a:tcPr/>
                </a:tc>
                <a:tc>
                  <a:txBody>
                    <a:bodyPr/>
                    <a:lstStyle/>
                    <a:p>
                      <a:r>
                        <a:rPr lang="en-US" dirty="0" smtClean="0"/>
                        <a:t>+/+*</a:t>
                      </a:r>
                      <a:endParaRPr lang="en-US" dirty="0"/>
                    </a:p>
                  </a:txBody>
                  <a:tcPr/>
                </a:tc>
              </a:tr>
              <a:tr h="401695">
                <a:tc>
                  <a:txBody>
                    <a:bodyPr/>
                    <a:lstStyle/>
                    <a:p>
                      <a:r>
                        <a:rPr lang="en-US" dirty="0" smtClean="0"/>
                        <a:t>SHRO</a:t>
                      </a:r>
                      <a:endParaRPr lang="en-US" dirty="0"/>
                    </a:p>
                  </a:txBody>
                  <a:tcPr/>
                </a:tc>
                <a:tc>
                  <a:txBody>
                    <a:bodyPr/>
                    <a:lstStyle/>
                    <a:p>
                      <a:r>
                        <a:rPr lang="en-US" dirty="0" smtClean="0"/>
                        <a:t>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92</a:t>
                      </a:r>
                    </a:p>
                  </a:txBody>
                  <a:tcPr/>
                </a:tc>
                <a:tc>
                  <a:txBody>
                    <a:bodyPr/>
                    <a:lstStyle/>
                    <a:p>
                      <a:r>
                        <a:rPr lang="en-US" dirty="0" smtClean="0"/>
                        <a:t>288/433</a:t>
                      </a:r>
                      <a:endParaRPr lang="en-US" dirty="0"/>
                    </a:p>
                  </a:txBody>
                  <a:tcPr/>
                </a:tc>
                <a:tc>
                  <a:txBody>
                    <a:bodyPr/>
                    <a:lstStyle/>
                    <a:p>
                      <a:r>
                        <a:rPr lang="en-US" dirty="0" smtClean="0"/>
                        <a:t>241/359</a:t>
                      </a:r>
                      <a:endParaRPr lang="en-US" dirty="0"/>
                    </a:p>
                  </a:txBody>
                  <a:tcPr/>
                </a:tc>
                <a:tc>
                  <a:txBody>
                    <a:bodyPr/>
                    <a:lstStyle/>
                    <a:p>
                      <a:r>
                        <a:rPr lang="en-US" dirty="0" smtClean="0"/>
                        <a:t>+*/+</a:t>
                      </a:r>
                      <a:endParaRPr lang="en-US"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Merging regions based on spatial overlap:</a:t>
            </a:r>
          </a:p>
        </p:txBody>
      </p:sp>
      <p:sp>
        <p:nvSpPr>
          <p:cNvPr id="3" name="Content Placeholder 2"/>
          <p:cNvSpPr>
            <a:spLocks noGrp="1"/>
          </p:cNvSpPr>
          <p:nvPr>
            <p:ph idx="1"/>
          </p:nvPr>
        </p:nvSpPr>
        <p:spPr>
          <a:xfrm>
            <a:off x="533400" y="1570037"/>
            <a:ext cx="8229600" cy="4525963"/>
          </a:xfrm>
        </p:spPr>
        <p:txBody>
          <a:bodyPr>
            <a:normAutofit/>
          </a:bodyPr>
          <a:lstStyle/>
          <a:p>
            <a:pPr>
              <a:buNone/>
            </a:pPr>
            <a:r>
              <a:rPr lang="en-US" dirty="0" smtClean="0"/>
              <a:t>	1) Find all group pairs with spatial </a:t>
            </a:r>
            <a:r>
              <a:rPr lang="en-US" dirty="0" err="1" smtClean="0"/>
              <a:t>jaccard</a:t>
            </a:r>
            <a:r>
              <a:rPr lang="en-US" dirty="0" smtClean="0"/>
              <a:t> above a threshold</a:t>
            </a:r>
          </a:p>
          <a:p>
            <a:pPr>
              <a:buNone/>
            </a:pPr>
            <a:r>
              <a:rPr lang="en-US" dirty="0" smtClean="0"/>
              <a:t>    2) Select the pair with the highest </a:t>
            </a:r>
            <a:r>
              <a:rPr lang="en-US" dirty="0" err="1" smtClean="0"/>
              <a:t>jac</a:t>
            </a:r>
            <a:r>
              <a:rPr lang="en-US" dirty="0" smtClean="0"/>
              <a:t> (greedy)</a:t>
            </a:r>
          </a:p>
          <a:p>
            <a:pPr>
              <a:buNone/>
            </a:pPr>
            <a:r>
              <a:rPr lang="en-US" dirty="0" smtClean="0"/>
              <a:t>    3) Extract the spatial intersection</a:t>
            </a:r>
          </a:p>
          <a:p>
            <a:pPr>
              <a:buNone/>
            </a:pPr>
            <a:r>
              <a:rPr lang="en-US" dirty="0" smtClean="0"/>
              <a:t>    4) Expand the group using BFS (under time intervals union)</a:t>
            </a:r>
          </a:p>
          <a:p>
            <a:pPr>
              <a:buNone/>
            </a:pPr>
            <a:r>
              <a:rPr lang="en-US" dirty="0" smtClean="0"/>
              <a:t>	5) Accept new group if it is large enough</a:t>
            </a:r>
          </a:p>
          <a:p>
            <a:pPr>
              <a:buNone/>
            </a:pPr>
            <a:r>
              <a:rPr lang="en-US" dirty="0" smtClean="0"/>
              <a:t>	6) Repeat steps 1-5 until no pairs are found</a:t>
            </a:r>
          </a:p>
          <a:p>
            <a:pPr>
              <a:buNone/>
            </a:pPr>
            <a:endParaRPr lang="en-US"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Intermediate Results:</a:t>
            </a:r>
            <a:endParaRPr lang="en-US" dirty="0">
              <a:latin typeface="Comic Sans MS" pitchFamily="66" charset="0"/>
            </a:endParaRPr>
          </a:p>
        </p:txBody>
      </p:sp>
      <p:graphicFrame>
        <p:nvGraphicFramePr>
          <p:cNvPr id="5" name="Table 4"/>
          <p:cNvGraphicFramePr>
            <a:graphicFrameLocks noGrp="1"/>
          </p:cNvGraphicFramePr>
          <p:nvPr/>
        </p:nvGraphicFramePr>
        <p:xfrm>
          <a:off x="380999" y="1397000"/>
          <a:ext cx="8305800" cy="3881120"/>
        </p:xfrm>
        <a:graphic>
          <a:graphicData uri="http://schemas.openxmlformats.org/drawingml/2006/table">
            <a:tbl>
              <a:tblPr firstRow="1" bandRow="1">
                <a:tableStyleId>{5C22544A-7EE6-4342-B048-85BDC9FD1C3A}</a:tableStyleId>
              </a:tblPr>
              <a:tblGrid>
                <a:gridCol w="1249546"/>
                <a:gridCol w="1102540"/>
                <a:gridCol w="1076915"/>
                <a:gridCol w="1143000"/>
                <a:gridCol w="940699"/>
                <a:gridCol w="1269101"/>
                <a:gridCol w="1523999"/>
              </a:tblGrid>
              <a:tr h="370840">
                <a:tc>
                  <a:txBody>
                    <a:bodyPr/>
                    <a:lstStyle/>
                    <a:p>
                      <a:r>
                        <a:rPr lang="en-US" dirty="0" smtClean="0"/>
                        <a:t>Correlation</a:t>
                      </a:r>
                      <a:r>
                        <a:rPr lang="en-US" baseline="0" dirty="0" smtClean="0"/>
                        <a:t> threshold</a:t>
                      </a:r>
                      <a:endParaRPr lang="en-US" dirty="0"/>
                    </a:p>
                  </a:txBody>
                  <a:tcPr/>
                </a:tc>
                <a:tc>
                  <a:txBody>
                    <a:bodyPr/>
                    <a:lstStyle/>
                    <a:p>
                      <a:r>
                        <a:rPr lang="en-US" dirty="0" err="1" smtClean="0"/>
                        <a:t>Jaccard</a:t>
                      </a:r>
                      <a:r>
                        <a:rPr lang="en-US" dirty="0" smtClean="0"/>
                        <a:t> threshold</a:t>
                      </a:r>
                      <a:endParaRPr lang="en-US" dirty="0"/>
                    </a:p>
                  </a:txBody>
                  <a:tcPr/>
                </a:tc>
                <a:tc>
                  <a:txBody>
                    <a:bodyPr/>
                    <a:lstStyle/>
                    <a:p>
                      <a:r>
                        <a:rPr lang="en-US" dirty="0" smtClean="0"/>
                        <a:t>Initial #groups</a:t>
                      </a:r>
                      <a:endParaRPr lang="en-US" dirty="0"/>
                    </a:p>
                  </a:txBody>
                  <a:tcPr/>
                </a:tc>
                <a:tc>
                  <a:txBody>
                    <a:bodyPr/>
                    <a:lstStyle/>
                    <a:p>
                      <a:r>
                        <a:rPr lang="en-US" dirty="0" smtClean="0"/>
                        <a:t>Resulting #groups</a:t>
                      </a:r>
                      <a:endParaRPr lang="en-US" dirty="0"/>
                    </a:p>
                  </a:txBody>
                  <a:tcPr/>
                </a:tc>
                <a:tc>
                  <a:txBody>
                    <a:bodyPr/>
                    <a:lstStyle/>
                    <a:p>
                      <a:r>
                        <a:rPr lang="en-US" dirty="0" smtClean="0"/>
                        <a:t>% of input</a:t>
                      </a:r>
                      <a:endParaRPr lang="en-US" dirty="0"/>
                    </a:p>
                  </a:txBody>
                  <a:tcPr/>
                </a:tc>
                <a:tc>
                  <a:txBody>
                    <a:bodyPr/>
                    <a:lstStyle/>
                    <a:p>
                      <a:r>
                        <a:rPr lang="en-US" baseline="0" dirty="0" smtClean="0"/>
                        <a:t>%of groups with split times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 homogeneity</a:t>
                      </a:r>
                    </a:p>
                    <a:p>
                      <a:endParaRPr lang="en-US" dirty="0"/>
                    </a:p>
                  </a:txBody>
                  <a:tcPr/>
                </a:tc>
              </a:tr>
              <a:tr h="370840">
                <a:tc>
                  <a:txBody>
                    <a:bodyPr/>
                    <a:lstStyle/>
                    <a:p>
                      <a:r>
                        <a:rPr lang="en-US" dirty="0" smtClean="0"/>
                        <a:t>0.7</a:t>
                      </a:r>
                      <a:endParaRPr lang="en-US" dirty="0"/>
                    </a:p>
                  </a:txBody>
                  <a:tcPr/>
                </a:tc>
                <a:tc>
                  <a:txBody>
                    <a:bodyPr/>
                    <a:lstStyle/>
                    <a:p>
                      <a:r>
                        <a:rPr lang="en-US" dirty="0" smtClean="0"/>
                        <a:t>0.3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750-1400</a:t>
                      </a:r>
                    </a:p>
                  </a:txBody>
                  <a:tcPr/>
                </a:tc>
                <a:tc>
                  <a:txBody>
                    <a:bodyPr/>
                    <a:lstStyle/>
                    <a:p>
                      <a:r>
                        <a:rPr lang="en-US" dirty="0" smtClean="0"/>
                        <a:t>240-600</a:t>
                      </a:r>
                      <a:endParaRPr lang="en-US" dirty="0"/>
                    </a:p>
                  </a:txBody>
                  <a:tcPr/>
                </a:tc>
                <a:tc>
                  <a:txBody>
                    <a:bodyPr/>
                    <a:lstStyle/>
                    <a:p>
                      <a:r>
                        <a:rPr lang="en-US" dirty="0" smtClean="0"/>
                        <a:t>30-50%</a:t>
                      </a:r>
                      <a:endParaRPr lang="en-US" dirty="0"/>
                    </a:p>
                  </a:txBody>
                  <a:tcPr/>
                </a:tc>
                <a:tc>
                  <a:txBody>
                    <a:bodyPr/>
                    <a:lstStyle/>
                    <a:p>
                      <a:r>
                        <a:rPr lang="en-US" dirty="0" smtClean="0"/>
                        <a:t>~6-16%</a:t>
                      </a:r>
                      <a:endParaRPr lang="en-US" dirty="0"/>
                    </a:p>
                  </a:txBody>
                  <a:tcPr/>
                </a:tc>
                <a:tc>
                  <a:txBody>
                    <a:bodyPr/>
                    <a:lstStyle/>
                    <a:p>
                      <a:r>
                        <a:rPr lang="en-US" dirty="0" smtClean="0"/>
                        <a:t>0.679</a:t>
                      </a:r>
                      <a:endParaRPr lang="en-US" dirty="0"/>
                    </a:p>
                  </a:txBody>
                  <a:tcPr/>
                </a:tc>
              </a:tr>
              <a:tr h="370840">
                <a:tc>
                  <a:txBody>
                    <a:bodyPr/>
                    <a:lstStyle/>
                    <a:p>
                      <a:r>
                        <a:rPr lang="en-US" dirty="0" smtClean="0"/>
                        <a:t>0.7</a:t>
                      </a:r>
                      <a:endParaRPr lang="en-US" dirty="0"/>
                    </a:p>
                  </a:txBody>
                  <a:tcPr/>
                </a:tc>
                <a:tc>
                  <a:txBody>
                    <a:bodyPr/>
                    <a:lstStyle/>
                    <a:p>
                      <a:r>
                        <a:rPr lang="en-US" dirty="0" smtClean="0"/>
                        <a:t>0.5</a:t>
                      </a:r>
                      <a:endParaRPr lang="en-US" dirty="0"/>
                    </a:p>
                  </a:txBody>
                  <a:tcPr/>
                </a:tc>
                <a:tc>
                  <a:txBody>
                    <a:bodyPr/>
                    <a:lstStyle/>
                    <a:p>
                      <a:r>
                        <a:rPr lang="en-US" dirty="0" smtClean="0"/>
                        <a:t>750-1400</a:t>
                      </a:r>
                      <a:endParaRPr lang="en-US" dirty="0"/>
                    </a:p>
                  </a:txBody>
                  <a:tcPr/>
                </a:tc>
                <a:tc>
                  <a:txBody>
                    <a:bodyPr/>
                    <a:lstStyle/>
                    <a:p>
                      <a:r>
                        <a:rPr lang="en-US" dirty="0" smtClean="0"/>
                        <a:t>400-800</a:t>
                      </a:r>
                      <a:endParaRPr lang="en-US" dirty="0"/>
                    </a:p>
                  </a:txBody>
                  <a:tcPr/>
                </a:tc>
                <a:tc>
                  <a:txBody>
                    <a:bodyPr/>
                    <a:lstStyle/>
                    <a:p>
                      <a:r>
                        <a:rPr lang="en-US" dirty="0" smtClean="0"/>
                        <a:t>47-66%</a:t>
                      </a:r>
                      <a:endParaRPr lang="en-US" dirty="0"/>
                    </a:p>
                  </a:txBody>
                  <a:tcPr/>
                </a:tc>
                <a:tc>
                  <a:txBody>
                    <a:bodyPr/>
                    <a:lstStyle/>
                    <a:p>
                      <a:r>
                        <a:rPr lang="en-US" dirty="0" smtClean="0"/>
                        <a:t>~1-5%</a:t>
                      </a:r>
                      <a:endParaRPr lang="en-US" dirty="0"/>
                    </a:p>
                  </a:txBody>
                  <a:tcPr/>
                </a:tc>
                <a:tc>
                  <a:txBody>
                    <a:bodyPr/>
                    <a:lstStyle/>
                    <a:p>
                      <a:r>
                        <a:rPr lang="en-US" dirty="0" smtClean="0"/>
                        <a:t>0.68</a:t>
                      </a:r>
                      <a:endParaRPr lang="en-US" dirty="0"/>
                    </a:p>
                  </a:txBody>
                  <a:tcPr/>
                </a:tc>
              </a:tr>
              <a:tr h="370840">
                <a:tc>
                  <a:txBody>
                    <a:bodyPr/>
                    <a:lstStyle/>
                    <a:p>
                      <a:r>
                        <a:rPr lang="en-US" dirty="0" smtClean="0"/>
                        <a:t>0.7</a:t>
                      </a:r>
                      <a:endParaRPr lang="en-US" dirty="0"/>
                    </a:p>
                  </a:txBody>
                  <a:tcPr/>
                </a:tc>
                <a:tc>
                  <a:txBody>
                    <a:bodyPr/>
                    <a:lstStyle/>
                    <a:p>
                      <a:r>
                        <a:rPr lang="en-US" dirty="0" smtClean="0"/>
                        <a:t>0.6</a:t>
                      </a:r>
                      <a:endParaRPr lang="en-US" dirty="0"/>
                    </a:p>
                  </a:txBody>
                  <a:tcPr/>
                </a:tc>
                <a:tc>
                  <a:txBody>
                    <a:bodyPr/>
                    <a:lstStyle/>
                    <a:p>
                      <a:r>
                        <a:rPr lang="en-US" dirty="0" smtClean="0"/>
                        <a:t>750-1400</a:t>
                      </a:r>
                      <a:endParaRPr lang="en-US" dirty="0"/>
                    </a:p>
                  </a:txBody>
                  <a:tcPr/>
                </a:tc>
                <a:tc>
                  <a:txBody>
                    <a:bodyPr/>
                    <a:lstStyle/>
                    <a:p>
                      <a:r>
                        <a:rPr lang="en-US" dirty="0" smtClean="0"/>
                        <a:t>500-900</a:t>
                      </a:r>
                      <a:endParaRPr lang="en-US" dirty="0"/>
                    </a:p>
                  </a:txBody>
                  <a:tcPr/>
                </a:tc>
                <a:tc>
                  <a:txBody>
                    <a:bodyPr/>
                    <a:lstStyle/>
                    <a:p>
                      <a:r>
                        <a:rPr lang="en-US" dirty="0" smtClean="0"/>
                        <a:t>57-75%</a:t>
                      </a:r>
                      <a:endParaRPr lang="en-US" dirty="0"/>
                    </a:p>
                  </a:txBody>
                  <a:tcPr/>
                </a:tc>
                <a:tc>
                  <a:txBody>
                    <a:bodyPr/>
                    <a:lstStyle/>
                    <a:p>
                      <a:r>
                        <a:rPr lang="en-US" dirty="0" smtClean="0"/>
                        <a:t>~1-2%</a:t>
                      </a:r>
                      <a:endParaRPr lang="en-US" dirty="0"/>
                    </a:p>
                  </a:txBody>
                  <a:tcPr/>
                </a:tc>
                <a:tc>
                  <a:txBody>
                    <a:bodyPr/>
                    <a:lstStyle/>
                    <a:p>
                      <a:r>
                        <a:rPr lang="en-US" dirty="0" smtClean="0"/>
                        <a:t>0.68</a:t>
                      </a:r>
                      <a:endParaRPr lang="en-US" dirty="0"/>
                    </a:p>
                  </a:txBody>
                  <a:tcPr/>
                </a:tc>
              </a:tr>
              <a:tr h="370840">
                <a:tc>
                  <a:txBody>
                    <a:bodyPr/>
                    <a:lstStyle/>
                    <a:p>
                      <a:r>
                        <a:rPr lang="en-US" dirty="0" smtClean="0"/>
                        <a:t>0.7</a:t>
                      </a:r>
                      <a:endParaRPr lang="en-US" dirty="0"/>
                    </a:p>
                  </a:txBody>
                  <a:tcPr/>
                </a:tc>
                <a:tc>
                  <a:txBody>
                    <a:bodyPr/>
                    <a:lstStyle/>
                    <a:p>
                      <a:r>
                        <a:rPr lang="en-US" dirty="0" smtClean="0"/>
                        <a:t>0.7</a:t>
                      </a:r>
                      <a:endParaRPr lang="en-US" dirty="0"/>
                    </a:p>
                  </a:txBody>
                  <a:tcPr/>
                </a:tc>
                <a:tc>
                  <a:txBody>
                    <a:bodyPr/>
                    <a:lstStyle/>
                    <a:p>
                      <a:r>
                        <a:rPr lang="en-US" dirty="0" smtClean="0"/>
                        <a:t>750-1400</a:t>
                      </a:r>
                      <a:endParaRPr lang="en-US" dirty="0"/>
                    </a:p>
                  </a:txBody>
                  <a:tcPr/>
                </a:tc>
                <a:tc>
                  <a:txBody>
                    <a:bodyPr/>
                    <a:lstStyle/>
                    <a:p>
                      <a:r>
                        <a:rPr lang="en-US" dirty="0" smtClean="0"/>
                        <a:t>570-1050</a:t>
                      </a:r>
                      <a:endParaRPr lang="en-US" dirty="0"/>
                    </a:p>
                  </a:txBody>
                  <a:tcPr/>
                </a:tc>
                <a:tc>
                  <a:txBody>
                    <a:bodyPr/>
                    <a:lstStyle/>
                    <a:p>
                      <a:r>
                        <a:rPr lang="en-US" dirty="0" smtClean="0"/>
                        <a:t>68-81%</a:t>
                      </a:r>
                      <a:endParaRPr lang="en-US" dirty="0"/>
                    </a:p>
                  </a:txBody>
                  <a:tcPr/>
                </a:tc>
                <a:tc>
                  <a:txBody>
                    <a:bodyPr/>
                    <a:lstStyle/>
                    <a:p>
                      <a:r>
                        <a:rPr lang="en-US" dirty="0" smtClean="0"/>
                        <a:t>~0-0.6%</a:t>
                      </a:r>
                      <a:endParaRPr lang="en-US" dirty="0"/>
                    </a:p>
                  </a:txBody>
                  <a:tcPr/>
                </a:tc>
                <a:tc>
                  <a:txBody>
                    <a:bodyPr/>
                    <a:lstStyle/>
                    <a:p>
                      <a:r>
                        <a:rPr lang="en-US" dirty="0" smtClean="0"/>
                        <a:t>0.684</a:t>
                      </a:r>
                      <a:endParaRPr lang="en-US" dirty="0"/>
                    </a:p>
                  </a:txBody>
                  <a:tcPr/>
                </a:tc>
              </a:tr>
              <a:tr h="370840">
                <a:tc>
                  <a:txBody>
                    <a:bodyPr/>
                    <a:lstStyle/>
                    <a:p>
                      <a:r>
                        <a:rPr lang="en-US" dirty="0" smtClean="0"/>
                        <a:t>0.8</a:t>
                      </a:r>
                      <a:endParaRPr lang="en-US" dirty="0"/>
                    </a:p>
                  </a:txBody>
                  <a:tcPr/>
                </a:tc>
                <a:tc>
                  <a:txBody>
                    <a:bodyPr/>
                    <a:lstStyle/>
                    <a:p>
                      <a:r>
                        <a:rPr lang="en-US" dirty="0" smtClean="0"/>
                        <a:t>0.3</a:t>
                      </a:r>
                      <a:endParaRPr lang="en-US" dirty="0"/>
                    </a:p>
                  </a:txBody>
                  <a:tcPr/>
                </a:tc>
                <a:tc>
                  <a:txBody>
                    <a:bodyPr/>
                    <a:lstStyle/>
                    <a:p>
                      <a:r>
                        <a:rPr lang="en-US" dirty="0" smtClean="0"/>
                        <a:t>280-510</a:t>
                      </a:r>
                      <a:endParaRPr lang="en-US" dirty="0"/>
                    </a:p>
                  </a:txBody>
                  <a:tcPr/>
                </a:tc>
                <a:tc>
                  <a:txBody>
                    <a:bodyPr/>
                    <a:lstStyle/>
                    <a:p>
                      <a:r>
                        <a:rPr lang="en-US" dirty="0" smtClean="0"/>
                        <a:t>111-178</a:t>
                      </a:r>
                      <a:endParaRPr lang="en-US" dirty="0"/>
                    </a:p>
                  </a:txBody>
                  <a:tcPr/>
                </a:tc>
                <a:tc>
                  <a:txBody>
                    <a:bodyPr/>
                    <a:lstStyle/>
                    <a:p>
                      <a:r>
                        <a:rPr lang="en-US" dirty="0" smtClean="0"/>
                        <a:t>30-45%</a:t>
                      </a:r>
                      <a:endParaRPr lang="en-US" dirty="0"/>
                    </a:p>
                  </a:txBody>
                  <a:tcPr/>
                </a:tc>
                <a:tc>
                  <a:txBody>
                    <a:bodyPr/>
                    <a:lstStyle/>
                    <a:p>
                      <a:r>
                        <a:rPr lang="en-US" dirty="0" smtClean="0"/>
                        <a:t>~4-14%</a:t>
                      </a:r>
                      <a:endParaRPr lang="en-US" dirty="0"/>
                    </a:p>
                  </a:txBody>
                  <a:tcPr/>
                </a:tc>
                <a:tc>
                  <a:txBody>
                    <a:bodyPr/>
                    <a:lstStyle/>
                    <a:p>
                      <a:r>
                        <a:rPr lang="en-US" dirty="0" smtClean="0"/>
                        <a:t>0.788</a:t>
                      </a:r>
                      <a:endParaRPr lang="en-US" dirty="0"/>
                    </a:p>
                  </a:txBody>
                  <a:tcPr/>
                </a:tc>
              </a:tr>
              <a:tr h="370840">
                <a:tc>
                  <a:txBody>
                    <a:bodyPr/>
                    <a:lstStyle/>
                    <a:p>
                      <a:r>
                        <a:rPr lang="en-US" dirty="0" smtClean="0"/>
                        <a:t>0.8</a:t>
                      </a:r>
                      <a:endParaRPr lang="en-US" dirty="0"/>
                    </a:p>
                  </a:txBody>
                  <a:tcPr/>
                </a:tc>
                <a:tc>
                  <a:txBody>
                    <a:bodyPr/>
                    <a:lstStyle/>
                    <a:p>
                      <a:r>
                        <a:rPr lang="en-US" dirty="0" smtClean="0"/>
                        <a:t>0.5</a:t>
                      </a:r>
                      <a:endParaRPr lang="en-US" dirty="0"/>
                    </a:p>
                  </a:txBody>
                  <a:tcPr/>
                </a:tc>
                <a:tc>
                  <a:txBody>
                    <a:bodyPr/>
                    <a:lstStyle/>
                    <a:p>
                      <a:r>
                        <a:rPr lang="en-US" dirty="0" smtClean="0"/>
                        <a:t>280-510</a:t>
                      </a:r>
                      <a:endParaRPr lang="en-US" dirty="0"/>
                    </a:p>
                  </a:txBody>
                  <a:tcPr/>
                </a:tc>
                <a:tc>
                  <a:txBody>
                    <a:bodyPr/>
                    <a:lstStyle/>
                    <a:p>
                      <a:r>
                        <a:rPr lang="en-US" dirty="0" smtClean="0"/>
                        <a:t>150-300</a:t>
                      </a:r>
                      <a:endParaRPr lang="en-US" dirty="0"/>
                    </a:p>
                  </a:txBody>
                  <a:tcPr/>
                </a:tc>
                <a:tc>
                  <a:txBody>
                    <a:bodyPr/>
                    <a:lstStyle/>
                    <a:p>
                      <a:r>
                        <a:rPr lang="en-US" dirty="0" smtClean="0"/>
                        <a:t>43-61%</a:t>
                      </a:r>
                      <a:endParaRPr lang="en-US" dirty="0"/>
                    </a:p>
                  </a:txBody>
                  <a:tcPr/>
                </a:tc>
                <a:tc>
                  <a:txBody>
                    <a:bodyPr/>
                    <a:lstStyle/>
                    <a:p>
                      <a:r>
                        <a:rPr lang="en-US" dirty="0" smtClean="0"/>
                        <a:t>~1-4.4%</a:t>
                      </a:r>
                      <a:endParaRPr lang="en-US" dirty="0"/>
                    </a:p>
                  </a:txBody>
                  <a:tcPr/>
                </a:tc>
                <a:tc>
                  <a:txBody>
                    <a:bodyPr/>
                    <a:lstStyle/>
                    <a:p>
                      <a:r>
                        <a:rPr lang="en-US" dirty="0" smtClean="0"/>
                        <a:t>0.788</a:t>
                      </a:r>
                      <a:endParaRPr lang="en-US" dirty="0"/>
                    </a:p>
                  </a:txBody>
                  <a:tcPr/>
                </a:tc>
              </a:tr>
              <a:tr h="370840">
                <a:tc>
                  <a:txBody>
                    <a:bodyPr/>
                    <a:lstStyle/>
                    <a:p>
                      <a:r>
                        <a:rPr lang="en-US" dirty="0" smtClean="0"/>
                        <a:t>0.8</a:t>
                      </a:r>
                      <a:endParaRPr lang="en-US" dirty="0"/>
                    </a:p>
                  </a:txBody>
                  <a:tcPr/>
                </a:tc>
                <a:tc>
                  <a:txBody>
                    <a:bodyPr/>
                    <a:lstStyle/>
                    <a:p>
                      <a:r>
                        <a:rPr lang="en-US" dirty="0" smtClean="0"/>
                        <a:t>0.6</a:t>
                      </a:r>
                      <a:endParaRPr lang="en-US" dirty="0"/>
                    </a:p>
                  </a:txBody>
                  <a:tcPr/>
                </a:tc>
                <a:tc>
                  <a:txBody>
                    <a:bodyPr/>
                    <a:lstStyle/>
                    <a:p>
                      <a:r>
                        <a:rPr lang="en-US" dirty="0" smtClean="0"/>
                        <a:t>280-510</a:t>
                      </a:r>
                      <a:endParaRPr lang="en-US" dirty="0"/>
                    </a:p>
                  </a:txBody>
                  <a:tcPr/>
                </a:tc>
                <a:tc>
                  <a:txBody>
                    <a:bodyPr/>
                    <a:lstStyle/>
                    <a:p>
                      <a:r>
                        <a:rPr lang="en-US" dirty="0" smtClean="0"/>
                        <a:t>177-350</a:t>
                      </a:r>
                      <a:endParaRPr lang="en-US" dirty="0"/>
                    </a:p>
                  </a:txBody>
                  <a:tcPr/>
                </a:tc>
                <a:tc>
                  <a:txBody>
                    <a:bodyPr/>
                    <a:lstStyle/>
                    <a:p>
                      <a:r>
                        <a:rPr lang="en-US" dirty="0" smtClean="0"/>
                        <a:t>52-72%</a:t>
                      </a:r>
                      <a:endParaRPr lang="en-US" dirty="0"/>
                    </a:p>
                  </a:txBody>
                  <a:tcPr/>
                </a:tc>
                <a:tc>
                  <a:txBody>
                    <a:bodyPr/>
                    <a:lstStyle/>
                    <a:p>
                      <a:r>
                        <a:rPr lang="en-US" dirty="0" smtClean="0"/>
                        <a:t>~0-3%</a:t>
                      </a:r>
                      <a:endParaRPr lang="en-US" dirty="0"/>
                    </a:p>
                  </a:txBody>
                  <a:tcPr/>
                </a:tc>
                <a:tc>
                  <a:txBody>
                    <a:bodyPr/>
                    <a:lstStyle/>
                    <a:p>
                      <a:r>
                        <a:rPr lang="en-US" dirty="0" smtClean="0"/>
                        <a:t>0.789</a:t>
                      </a:r>
                      <a:endParaRPr lang="en-US" dirty="0"/>
                    </a:p>
                  </a:txBody>
                  <a:tcPr/>
                </a:tc>
              </a:tr>
              <a:tr h="370840">
                <a:tc>
                  <a:txBody>
                    <a:bodyPr/>
                    <a:lstStyle/>
                    <a:p>
                      <a:r>
                        <a:rPr lang="en-US" dirty="0" smtClean="0"/>
                        <a:t>0.8</a:t>
                      </a:r>
                      <a:endParaRPr lang="en-US" dirty="0"/>
                    </a:p>
                  </a:txBody>
                  <a:tcPr/>
                </a:tc>
                <a:tc>
                  <a:txBody>
                    <a:bodyPr/>
                    <a:lstStyle/>
                    <a:p>
                      <a:r>
                        <a:rPr lang="en-US" dirty="0" smtClean="0"/>
                        <a:t>0.7</a:t>
                      </a:r>
                      <a:endParaRPr lang="en-US" dirty="0"/>
                    </a:p>
                  </a:txBody>
                  <a:tcPr/>
                </a:tc>
                <a:tc>
                  <a:txBody>
                    <a:bodyPr/>
                    <a:lstStyle/>
                    <a:p>
                      <a:r>
                        <a:rPr lang="en-US" dirty="0" smtClean="0"/>
                        <a:t>280-510</a:t>
                      </a:r>
                      <a:endParaRPr lang="en-US" dirty="0"/>
                    </a:p>
                  </a:txBody>
                  <a:tcPr/>
                </a:tc>
                <a:tc>
                  <a:txBody>
                    <a:bodyPr/>
                    <a:lstStyle/>
                    <a:p>
                      <a:r>
                        <a:rPr lang="en-US" dirty="0" smtClean="0"/>
                        <a:t>199-412</a:t>
                      </a:r>
                      <a:endParaRPr lang="en-US" dirty="0"/>
                    </a:p>
                  </a:txBody>
                  <a:tcPr/>
                </a:tc>
                <a:tc>
                  <a:txBody>
                    <a:bodyPr/>
                    <a:lstStyle/>
                    <a:p>
                      <a:r>
                        <a:rPr lang="en-US" dirty="0" smtClean="0"/>
                        <a:t>65-81%</a:t>
                      </a:r>
                      <a:endParaRPr lang="en-US" dirty="0"/>
                    </a:p>
                  </a:txBody>
                  <a:tcPr/>
                </a:tc>
                <a:tc>
                  <a:txBody>
                    <a:bodyPr/>
                    <a:lstStyle/>
                    <a:p>
                      <a:r>
                        <a:rPr lang="en-US" dirty="0" smtClean="0"/>
                        <a:t>~0-1%</a:t>
                      </a:r>
                      <a:endParaRPr lang="en-US" dirty="0"/>
                    </a:p>
                  </a:txBody>
                  <a:tcPr/>
                </a:tc>
                <a:tc>
                  <a:txBody>
                    <a:bodyPr/>
                    <a:lstStyle/>
                    <a:p>
                      <a:r>
                        <a:rPr lang="en-US" dirty="0" smtClean="0"/>
                        <a:t>0.79</a:t>
                      </a:r>
                      <a:endParaRPr lang="en-US" dirty="0"/>
                    </a:p>
                  </a:txBody>
                  <a:tcPr/>
                </a:tc>
              </a:tr>
            </a:tbl>
          </a:graphicData>
        </a:graphic>
      </p:graphicFrame>
      <p:sp>
        <p:nvSpPr>
          <p:cNvPr id="7" name="TextBox 6"/>
          <p:cNvSpPr txBox="1"/>
          <p:nvPr/>
        </p:nvSpPr>
        <p:spPr>
          <a:xfrm>
            <a:off x="457200" y="5334000"/>
            <a:ext cx="8229600" cy="461665"/>
          </a:xfrm>
          <a:prstGeom prst="rect">
            <a:avLst/>
          </a:prstGeom>
          <a:noFill/>
        </p:spPr>
        <p:txBody>
          <a:bodyPr wrap="square" rtlCol="0">
            <a:spAutoFit/>
          </a:bodyPr>
          <a:lstStyle/>
          <a:p>
            <a:r>
              <a:rPr lang="en-US" sz="2400" dirty="0" smtClean="0"/>
              <a:t>* Cases in which one group contains another are missed.</a:t>
            </a:r>
            <a:endParaRPr lang="en-US" sz="24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Intermediate Results – tracing group dynamics</a:t>
            </a:r>
            <a:endParaRPr lang="en-US" dirty="0"/>
          </a:p>
        </p:txBody>
      </p:sp>
      <p:pic>
        <p:nvPicPr>
          <p:cNvPr id="4" name="Picture 3" descr="merged802_left_hom0.7_jac0.3.png"/>
          <p:cNvPicPr>
            <a:picLocks noChangeAspect="1"/>
          </p:cNvPicPr>
          <p:nvPr/>
        </p:nvPicPr>
        <p:blipFill>
          <a:blip r:embed="rId2" cstate="print"/>
          <a:stretch>
            <a:fillRect/>
          </a:stretch>
        </p:blipFill>
        <p:spPr>
          <a:xfrm>
            <a:off x="0" y="1524000"/>
            <a:ext cx="5638800" cy="2895600"/>
          </a:xfrm>
          <a:prstGeom prst="rect">
            <a:avLst/>
          </a:prstGeom>
        </p:spPr>
      </p:pic>
      <p:sp>
        <p:nvSpPr>
          <p:cNvPr id="5" name="TextBox 4"/>
          <p:cNvSpPr txBox="1"/>
          <p:nvPr/>
        </p:nvSpPr>
        <p:spPr>
          <a:xfrm>
            <a:off x="457200" y="4800600"/>
            <a:ext cx="4953000" cy="1569660"/>
          </a:xfrm>
          <a:prstGeom prst="rect">
            <a:avLst/>
          </a:prstGeom>
          <a:noFill/>
        </p:spPr>
        <p:txBody>
          <a:bodyPr wrap="square" rtlCol="0">
            <a:spAutoFit/>
          </a:bodyPr>
          <a:lstStyle/>
          <a:p>
            <a:r>
              <a:rPr lang="en-US" sz="2400" dirty="0" smtClean="0"/>
              <a:t>Subject = BEKI ; Hemisphere = Left; Homogeneity = 0.706; size = 61 </a:t>
            </a:r>
            <a:r>
              <a:rPr lang="en-US" sz="2400" dirty="0" err="1" smtClean="0"/>
              <a:t>voxels</a:t>
            </a:r>
            <a:r>
              <a:rPr lang="en-US" sz="2400" dirty="0" smtClean="0"/>
              <a:t>;  time intervals=42:51,84:97,105:114; area=motor; spatial center=(9,36,32)</a:t>
            </a:r>
          </a:p>
        </p:txBody>
      </p:sp>
      <p:cxnSp>
        <p:nvCxnSpPr>
          <p:cNvPr id="7" name="Straight Connector 6"/>
          <p:cNvCxnSpPr/>
          <p:nvPr/>
        </p:nvCxnSpPr>
        <p:spPr>
          <a:xfrm>
            <a:off x="5562600" y="24384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2286000"/>
            <a:ext cx="838200" cy="369332"/>
          </a:xfrm>
          <a:prstGeom prst="rect">
            <a:avLst/>
          </a:prstGeom>
          <a:noFill/>
        </p:spPr>
        <p:txBody>
          <a:bodyPr wrap="square" rtlCol="0">
            <a:spAutoFit/>
          </a:bodyPr>
          <a:lstStyle/>
          <a:p>
            <a:r>
              <a:rPr lang="en-US" dirty="0" smtClean="0"/>
              <a:t>Signal</a:t>
            </a:r>
            <a:endParaRPr lang="en-US" dirty="0"/>
          </a:p>
        </p:txBody>
      </p:sp>
      <p:cxnSp>
        <p:nvCxnSpPr>
          <p:cNvPr id="10" name="Straight Connector 9"/>
          <p:cNvCxnSpPr/>
          <p:nvPr/>
        </p:nvCxnSpPr>
        <p:spPr>
          <a:xfrm>
            <a:off x="5562600" y="28194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600" y="2667000"/>
            <a:ext cx="1295400" cy="369332"/>
          </a:xfrm>
          <a:prstGeom prst="rect">
            <a:avLst/>
          </a:prstGeom>
          <a:noFill/>
        </p:spPr>
        <p:txBody>
          <a:bodyPr wrap="square" rtlCol="0">
            <a:spAutoFit/>
          </a:bodyPr>
          <a:lstStyle/>
          <a:p>
            <a:r>
              <a:rPr lang="en-US" dirty="0" smtClean="0"/>
              <a:t>Correlation</a:t>
            </a:r>
            <a:endParaRPr lang="en-US" dirty="0"/>
          </a:p>
        </p:txBody>
      </p:sp>
      <p:cxnSp>
        <p:nvCxnSpPr>
          <p:cNvPr id="14" name="Straight Connector 13"/>
          <p:cNvCxnSpPr/>
          <p:nvPr/>
        </p:nvCxnSpPr>
        <p:spPr>
          <a:xfrm>
            <a:off x="5638800" y="3593068"/>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9800" y="3440668"/>
            <a:ext cx="1219200" cy="369332"/>
          </a:xfrm>
          <a:prstGeom prst="rect">
            <a:avLst/>
          </a:prstGeom>
          <a:noFill/>
        </p:spPr>
        <p:txBody>
          <a:bodyPr wrap="square" rtlCol="0">
            <a:spAutoFit/>
          </a:bodyPr>
          <a:lstStyle/>
          <a:p>
            <a:r>
              <a:rPr lang="en-US" dirty="0" smtClean="0"/>
              <a:t>Right hand</a:t>
            </a:r>
            <a:endParaRPr lang="en-US" dirty="0"/>
          </a:p>
        </p:txBody>
      </p:sp>
      <p:cxnSp>
        <p:nvCxnSpPr>
          <p:cNvPr id="16" name="Straight Connector 15"/>
          <p:cNvCxnSpPr/>
          <p:nvPr/>
        </p:nvCxnSpPr>
        <p:spPr>
          <a:xfrm>
            <a:off x="5638800" y="3974068"/>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19800" y="3821668"/>
            <a:ext cx="1295400" cy="369332"/>
          </a:xfrm>
          <a:prstGeom prst="rect">
            <a:avLst/>
          </a:prstGeom>
          <a:noFill/>
        </p:spPr>
        <p:txBody>
          <a:bodyPr wrap="square" rtlCol="0">
            <a:spAutoFit/>
          </a:bodyPr>
          <a:lstStyle/>
          <a:p>
            <a:r>
              <a:rPr lang="en-US" dirty="0" smtClean="0"/>
              <a:t>Left hand</a:t>
            </a:r>
            <a:endParaRPr lang="en-US" dirty="0"/>
          </a:p>
        </p:txBody>
      </p:sp>
      <p:pic>
        <p:nvPicPr>
          <p:cNvPr id="18" name="Picture 17" descr="w20070930_151118MR00900100001KerenrMay07KineretBen-Knaans009a1001.png"/>
          <p:cNvPicPr>
            <a:picLocks noChangeAspect="1"/>
          </p:cNvPicPr>
          <p:nvPr/>
        </p:nvPicPr>
        <p:blipFill>
          <a:blip r:embed="rId3" cstate="print"/>
          <a:stretch>
            <a:fillRect/>
          </a:stretch>
        </p:blipFill>
        <p:spPr>
          <a:xfrm>
            <a:off x="5707155" y="4191000"/>
            <a:ext cx="2674845" cy="2514600"/>
          </a:xfrm>
          <a:prstGeom prst="rect">
            <a:avLst/>
          </a:prstGeom>
        </p:spPr>
      </p:pic>
      <p:pic>
        <p:nvPicPr>
          <p:cNvPr id="19" name="Picture 18" descr="w20070930_151118MR00900100001KerenrMay07KineretBen-Knaans009a1001.png"/>
          <p:cNvPicPr>
            <a:picLocks noChangeAspect="1"/>
          </p:cNvPicPr>
          <p:nvPr/>
        </p:nvPicPr>
        <p:blipFill>
          <a:blip r:embed="rId3" cstate="print"/>
          <a:stretch>
            <a:fillRect/>
          </a:stretch>
        </p:blipFill>
        <p:spPr>
          <a:xfrm>
            <a:off x="1371600" y="1447800"/>
            <a:ext cx="5410200" cy="508608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Intermediate Results – tracing group dynamics</a:t>
            </a:r>
            <a:endParaRPr lang="en-US" dirty="0"/>
          </a:p>
        </p:txBody>
      </p:sp>
      <p:pic>
        <p:nvPicPr>
          <p:cNvPr id="4" name="Picture 3" descr="leftCor0.7Jac0.5merged593.png"/>
          <p:cNvPicPr>
            <a:picLocks noChangeAspect="1"/>
          </p:cNvPicPr>
          <p:nvPr/>
        </p:nvPicPr>
        <p:blipFill>
          <a:blip r:embed="rId2" cstate="print"/>
          <a:stretch>
            <a:fillRect/>
          </a:stretch>
        </p:blipFill>
        <p:spPr>
          <a:xfrm>
            <a:off x="0" y="1524000"/>
            <a:ext cx="6324600" cy="2823538"/>
          </a:xfrm>
          <a:prstGeom prst="rect">
            <a:avLst/>
          </a:prstGeom>
        </p:spPr>
      </p:pic>
      <p:cxnSp>
        <p:nvCxnSpPr>
          <p:cNvPr id="5" name="Straight Connector 4"/>
          <p:cNvCxnSpPr/>
          <p:nvPr/>
        </p:nvCxnSpPr>
        <p:spPr>
          <a:xfrm>
            <a:off x="6248400" y="2362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29400" y="2209800"/>
            <a:ext cx="838200" cy="369332"/>
          </a:xfrm>
          <a:prstGeom prst="rect">
            <a:avLst/>
          </a:prstGeom>
          <a:noFill/>
        </p:spPr>
        <p:txBody>
          <a:bodyPr wrap="square" rtlCol="0">
            <a:spAutoFit/>
          </a:bodyPr>
          <a:lstStyle/>
          <a:p>
            <a:r>
              <a:rPr lang="en-US" dirty="0" smtClean="0"/>
              <a:t>Signal</a:t>
            </a:r>
            <a:endParaRPr lang="en-US" dirty="0"/>
          </a:p>
        </p:txBody>
      </p:sp>
      <p:cxnSp>
        <p:nvCxnSpPr>
          <p:cNvPr id="7" name="Straight Connector 6"/>
          <p:cNvCxnSpPr/>
          <p:nvPr/>
        </p:nvCxnSpPr>
        <p:spPr>
          <a:xfrm>
            <a:off x="6248400" y="27432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2590800"/>
            <a:ext cx="1295400" cy="369332"/>
          </a:xfrm>
          <a:prstGeom prst="rect">
            <a:avLst/>
          </a:prstGeom>
          <a:noFill/>
        </p:spPr>
        <p:txBody>
          <a:bodyPr wrap="square" rtlCol="0">
            <a:spAutoFit/>
          </a:bodyPr>
          <a:lstStyle/>
          <a:p>
            <a:r>
              <a:rPr lang="en-US" dirty="0" smtClean="0"/>
              <a:t>Correlation</a:t>
            </a:r>
            <a:endParaRPr lang="en-US" dirty="0"/>
          </a:p>
        </p:txBody>
      </p:sp>
      <p:cxnSp>
        <p:nvCxnSpPr>
          <p:cNvPr id="9" name="Straight Connector 8"/>
          <p:cNvCxnSpPr/>
          <p:nvPr/>
        </p:nvCxnSpPr>
        <p:spPr>
          <a:xfrm>
            <a:off x="6324600" y="3516868"/>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5600" y="3364468"/>
            <a:ext cx="1219200" cy="369332"/>
          </a:xfrm>
          <a:prstGeom prst="rect">
            <a:avLst/>
          </a:prstGeom>
          <a:noFill/>
        </p:spPr>
        <p:txBody>
          <a:bodyPr wrap="square" rtlCol="0">
            <a:spAutoFit/>
          </a:bodyPr>
          <a:lstStyle/>
          <a:p>
            <a:r>
              <a:rPr lang="en-US" dirty="0" smtClean="0"/>
              <a:t>Right hand</a:t>
            </a:r>
            <a:endParaRPr lang="en-US" dirty="0"/>
          </a:p>
        </p:txBody>
      </p:sp>
      <p:cxnSp>
        <p:nvCxnSpPr>
          <p:cNvPr id="11" name="Straight Connector 10"/>
          <p:cNvCxnSpPr/>
          <p:nvPr/>
        </p:nvCxnSpPr>
        <p:spPr>
          <a:xfrm>
            <a:off x="6324600" y="3897868"/>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5600" y="3745468"/>
            <a:ext cx="1295400" cy="369332"/>
          </a:xfrm>
          <a:prstGeom prst="rect">
            <a:avLst/>
          </a:prstGeom>
          <a:noFill/>
        </p:spPr>
        <p:txBody>
          <a:bodyPr wrap="square" rtlCol="0">
            <a:spAutoFit/>
          </a:bodyPr>
          <a:lstStyle/>
          <a:p>
            <a:r>
              <a:rPr lang="en-US" dirty="0" smtClean="0"/>
              <a:t>Left hand</a:t>
            </a:r>
            <a:endParaRPr lang="en-US" dirty="0"/>
          </a:p>
        </p:txBody>
      </p:sp>
      <p:sp>
        <p:nvSpPr>
          <p:cNvPr id="21" name="TextBox 20"/>
          <p:cNvSpPr txBox="1"/>
          <p:nvPr/>
        </p:nvSpPr>
        <p:spPr>
          <a:xfrm>
            <a:off x="381000" y="4648200"/>
            <a:ext cx="4953000" cy="1569660"/>
          </a:xfrm>
          <a:prstGeom prst="rect">
            <a:avLst/>
          </a:prstGeom>
          <a:noFill/>
        </p:spPr>
        <p:txBody>
          <a:bodyPr wrap="square" rtlCol="0">
            <a:spAutoFit/>
          </a:bodyPr>
          <a:lstStyle/>
          <a:p>
            <a:r>
              <a:rPr lang="en-US" sz="2400" dirty="0" smtClean="0"/>
              <a:t>Subject = BEKI ; Hemisphere = Left; Homogeneity = 0.737; size = 18 </a:t>
            </a:r>
            <a:r>
              <a:rPr lang="en-US" sz="2400" dirty="0" err="1" smtClean="0"/>
              <a:t>voxels</a:t>
            </a:r>
            <a:r>
              <a:rPr lang="en-US" sz="2400" dirty="0" smtClean="0"/>
              <a:t>;  time intervals=84:97,105:114; area=motor; spatial center=(8,36,32)</a:t>
            </a:r>
          </a:p>
        </p:txBody>
      </p:sp>
      <p:pic>
        <p:nvPicPr>
          <p:cNvPr id="23" name="Picture 22" descr="593.png"/>
          <p:cNvPicPr>
            <a:picLocks noChangeAspect="1"/>
          </p:cNvPicPr>
          <p:nvPr/>
        </p:nvPicPr>
        <p:blipFill>
          <a:blip r:embed="rId3" cstate="print"/>
          <a:stretch>
            <a:fillRect/>
          </a:stretch>
        </p:blipFill>
        <p:spPr>
          <a:xfrm>
            <a:off x="6019800" y="4328376"/>
            <a:ext cx="2609849" cy="2453423"/>
          </a:xfrm>
          <a:prstGeom prst="rect">
            <a:avLst/>
          </a:prstGeom>
        </p:spPr>
      </p:pic>
      <p:pic>
        <p:nvPicPr>
          <p:cNvPr id="25" name="Picture 24" descr="593.png"/>
          <p:cNvPicPr>
            <a:picLocks noChangeAspect="1"/>
          </p:cNvPicPr>
          <p:nvPr/>
        </p:nvPicPr>
        <p:blipFill>
          <a:blip r:embed="rId4" cstate="print"/>
          <a:stretch>
            <a:fillRect/>
          </a:stretch>
        </p:blipFill>
        <p:spPr>
          <a:xfrm>
            <a:off x="1828800" y="1524000"/>
            <a:ext cx="5674087" cy="533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SHEL-lefthom0.7Jac3merged529.png"/>
          <p:cNvPicPr>
            <a:picLocks noGrp="1" noChangeAspect="1"/>
          </p:cNvPicPr>
          <p:nvPr>
            <p:ph idx="1"/>
          </p:nvPr>
        </p:nvPicPr>
        <p:blipFill>
          <a:blip r:embed="rId2" cstate="print"/>
          <a:stretch>
            <a:fillRect/>
          </a:stretch>
        </p:blipFill>
        <p:spPr>
          <a:xfrm>
            <a:off x="609600" y="1600201"/>
            <a:ext cx="4601217" cy="3124199"/>
          </a:xfrm>
        </p:spPr>
      </p:pic>
      <p:sp>
        <p:nvSpPr>
          <p:cNvPr id="4" name="Title 1"/>
          <p:cNvSpPr>
            <a:spLocks noGrp="1"/>
          </p:cNvSpPr>
          <p:nvPr>
            <p:ph type="title"/>
          </p:nvPr>
        </p:nvSpPr>
        <p:spPr>
          <a:xfrm>
            <a:off x="457200" y="274638"/>
            <a:ext cx="8229600" cy="1143000"/>
          </a:xfrm>
        </p:spPr>
        <p:txBody>
          <a:bodyPr>
            <a:normAutofit fontScale="90000"/>
          </a:bodyPr>
          <a:lstStyle/>
          <a:p>
            <a:r>
              <a:rPr lang="en-US" dirty="0" smtClean="0">
                <a:latin typeface="Comic Sans MS" pitchFamily="66" charset="0"/>
              </a:rPr>
              <a:t>Intermediate Results – tracing group dynamics</a:t>
            </a:r>
            <a:endParaRPr lang="en-US" dirty="0"/>
          </a:p>
        </p:txBody>
      </p:sp>
      <p:cxnSp>
        <p:nvCxnSpPr>
          <p:cNvPr id="6" name="Straight Connector 5"/>
          <p:cNvCxnSpPr/>
          <p:nvPr/>
        </p:nvCxnSpPr>
        <p:spPr>
          <a:xfrm>
            <a:off x="5562600" y="25146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2362200"/>
            <a:ext cx="838200" cy="369332"/>
          </a:xfrm>
          <a:prstGeom prst="rect">
            <a:avLst/>
          </a:prstGeom>
          <a:noFill/>
        </p:spPr>
        <p:txBody>
          <a:bodyPr wrap="square" rtlCol="0">
            <a:spAutoFit/>
          </a:bodyPr>
          <a:lstStyle/>
          <a:p>
            <a:r>
              <a:rPr lang="en-US" dirty="0" smtClean="0"/>
              <a:t>Signal</a:t>
            </a:r>
            <a:endParaRPr lang="en-US" dirty="0"/>
          </a:p>
        </p:txBody>
      </p:sp>
      <p:cxnSp>
        <p:nvCxnSpPr>
          <p:cNvPr id="8" name="Straight Connector 7"/>
          <p:cNvCxnSpPr/>
          <p:nvPr/>
        </p:nvCxnSpPr>
        <p:spPr>
          <a:xfrm>
            <a:off x="5562600" y="28956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00" y="2743200"/>
            <a:ext cx="1295400" cy="369332"/>
          </a:xfrm>
          <a:prstGeom prst="rect">
            <a:avLst/>
          </a:prstGeom>
          <a:noFill/>
        </p:spPr>
        <p:txBody>
          <a:bodyPr wrap="square" rtlCol="0">
            <a:spAutoFit/>
          </a:bodyPr>
          <a:lstStyle/>
          <a:p>
            <a:r>
              <a:rPr lang="en-US" dirty="0" smtClean="0"/>
              <a:t>Correlation</a:t>
            </a:r>
            <a:endParaRPr lang="en-US" dirty="0"/>
          </a:p>
        </p:txBody>
      </p:sp>
      <p:cxnSp>
        <p:nvCxnSpPr>
          <p:cNvPr id="10" name="Straight Connector 9"/>
          <p:cNvCxnSpPr/>
          <p:nvPr/>
        </p:nvCxnSpPr>
        <p:spPr>
          <a:xfrm>
            <a:off x="5638800" y="3669268"/>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0" y="3516868"/>
            <a:ext cx="1219200" cy="369332"/>
          </a:xfrm>
          <a:prstGeom prst="rect">
            <a:avLst/>
          </a:prstGeom>
          <a:noFill/>
        </p:spPr>
        <p:txBody>
          <a:bodyPr wrap="square" rtlCol="0">
            <a:spAutoFit/>
          </a:bodyPr>
          <a:lstStyle/>
          <a:p>
            <a:r>
              <a:rPr lang="en-US" dirty="0" smtClean="0"/>
              <a:t>Right hand</a:t>
            </a:r>
            <a:endParaRPr lang="en-US" dirty="0"/>
          </a:p>
        </p:txBody>
      </p:sp>
      <p:cxnSp>
        <p:nvCxnSpPr>
          <p:cNvPr id="12" name="Straight Connector 11"/>
          <p:cNvCxnSpPr/>
          <p:nvPr/>
        </p:nvCxnSpPr>
        <p:spPr>
          <a:xfrm>
            <a:off x="5638800" y="4050268"/>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9800" y="3897868"/>
            <a:ext cx="1295400" cy="369332"/>
          </a:xfrm>
          <a:prstGeom prst="rect">
            <a:avLst/>
          </a:prstGeom>
          <a:noFill/>
        </p:spPr>
        <p:txBody>
          <a:bodyPr wrap="square" rtlCol="0">
            <a:spAutoFit/>
          </a:bodyPr>
          <a:lstStyle/>
          <a:p>
            <a:r>
              <a:rPr lang="en-US" dirty="0" smtClean="0"/>
              <a:t>Left hand</a:t>
            </a:r>
            <a:endParaRPr lang="en-US" dirty="0"/>
          </a:p>
        </p:txBody>
      </p:sp>
      <p:sp>
        <p:nvSpPr>
          <p:cNvPr id="14" name="TextBox 13"/>
          <p:cNvSpPr txBox="1"/>
          <p:nvPr/>
        </p:nvSpPr>
        <p:spPr>
          <a:xfrm>
            <a:off x="381000" y="4907340"/>
            <a:ext cx="4953000" cy="1569660"/>
          </a:xfrm>
          <a:prstGeom prst="rect">
            <a:avLst/>
          </a:prstGeom>
          <a:noFill/>
        </p:spPr>
        <p:txBody>
          <a:bodyPr wrap="square" rtlCol="0">
            <a:spAutoFit/>
          </a:bodyPr>
          <a:lstStyle/>
          <a:p>
            <a:r>
              <a:rPr lang="en-US" sz="2400" dirty="0" smtClean="0"/>
              <a:t>Subject = SHEL ; Hemisphere = Left; Homogeneity = 0.737; size = 18 </a:t>
            </a:r>
            <a:r>
              <a:rPr lang="en-US" sz="2400" dirty="0" err="1" smtClean="0"/>
              <a:t>voxels</a:t>
            </a:r>
            <a:r>
              <a:rPr lang="en-US" sz="2400" dirty="0" smtClean="0"/>
              <a:t>;  time intervals=84:97,105:114; area=motor; spatial center=(8,36,32)</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latin typeface="Comic Sans MS" pitchFamily="66" charset="0"/>
              </a:rPr>
              <a:t>Comparing group dynamics to moved group dynamics</a:t>
            </a:r>
            <a:endParaRPr lang="en-US" dirty="0"/>
          </a:p>
        </p:txBody>
      </p:sp>
      <p:pic>
        <p:nvPicPr>
          <p:cNvPr id="6" name="Picture 5" descr="Group around (14,31,39) detected in interval 62 to 71_detData.png"/>
          <p:cNvPicPr>
            <a:picLocks noChangeAspect="1"/>
          </p:cNvPicPr>
          <p:nvPr/>
        </p:nvPicPr>
        <p:blipFill>
          <a:blip r:embed="rId2" cstate="print"/>
          <a:stretch>
            <a:fillRect/>
          </a:stretch>
        </p:blipFill>
        <p:spPr>
          <a:xfrm>
            <a:off x="381000" y="1447800"/>
            <a:ext cx="4648200" cy="2743200"/>
          </a:xfrm>
          <a:prstGeom prst="rect">
            <a:avLst/>
          </a:prstGeom>
        </p:spPr>
      </p:pic>
      <p:sp>
        <p:nvSpPr>
          <p:cNvPr id="8" name="TextBox 7"/>
          <p:cNvSpPr txBox="1"/>
          <p:nvPr/>
        </p:nvSpPr>
        <p:spPr>
          <a:xfrm>
            <a:off x="5410200" y="2590800"/>
            <a:ext cx="2895600" cy="461665"/>
          </a:xfrm>
          <a:prstGeom prst="rect">
            <a:avLst/>
          </a:prstGeom>
          <a:noFill/>
        </p:spPr>
        <p:txBody>
          <a:bodyPr wrap="square" rtlCol="0">
            <a:spAutoFit/>
          </a:bodyPr>
          <a:lstStyle/>
          <a:p>
            <a:r>
              <a:rPr lang="en-US" sz="2400" dirty="0" smtClean="0"/>
              <a:t>Real group</a:t>
            </a:r>
            <a:endParaRPr lang="en-US" sz="2400" dirty="0"/>
          </a:p>
        </p:txBody>
      </p:sp>
      <p:pic>
        <p:nvPicPr>
          <p:cNvPr id="9" name="Picture 8" descr="Group around (14,31,39) detected in interval 62 to 71_detData moved(6,9,-24).png"/>
          <p:cNvPicPr>
            <a:picLocks noChangeAspect="1"/>
          </p:cNvPicPr>
          <p:nvPr/>
        </p:nvPicPr>
        <p:blipFill>
          <a:blip r:embed="rId3" cstate="print"/>
          <a:stretch>
            <a:fillRect/>
          </a:stretch>
        </p:blipFill>
        <p:spPr>
          <a:xfrm>
            <a:off x="381000" y="4114800"/>
            <a:ext cx="4876800" cy="2743200"/>
          </a:xfrm>
          <a:prstGeom prst="rect">
            <a:avLst/>
          </a:prstGeom>
        </p:spPr>
      </p:pic>
      <p:sp>
        <p:nvSpPr>
          <p:cNvPr id="10" name="TextBox 9"/>
          <p:cNvSpPr txBox="1"/>
          <p:nvPr/>
        </p:nvSpPr>
        <p:spPr>
          <a:xfrm>
            <a:off x="5410200" y="5410200"/>
            <a:ext cx="2895600" cy="461665"/>
          </a:xfrm>
          <a:prstGeom prst="rect">
            <a:avLst/>
          </a:prstGeom>
          <a:noFill/>
        </p:spPr>
        <p:txBody>
          <a:bodyPr wrap="square" rtlCol="0">
            <a:spAutoFit/>
          </a:bodyPr>
          <a:lstStyle/>
          <a:p>
            <a:r>
              <a:rPr lang="en-US" sz="2400" dirty="0" smtClean="0"/>
              <a:t>Moved group</a:t>
            </a:r>
            <a:endParaRPr lang="en-US" sz="24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295400"/>
          </a:xfrm>
        </p:spPr>
        <p:txBody>
          <a:bodyPr>
            <a:normAutofit/>
          </a:bodyPr>
          <a:lstStyle/>
          <a:p>
            <a:r>
              <a:rPr lang="en-US" dirty="0" smtClean="0">
                <a:latin typeface="Comic Sans MS" pitchFamily="66" charset="0"/>
              </a:rPr>
              <a:t>Background</a:t>
            </a:r>
            <a:endParaRPr lang="he-IL" dirty="0">
              <a:latin typeface="Comic Sans MS" pitchFamily="66" charset="0"/>
            </a:endParaRPr>
          </a:p>
        </p:txBody>
      </p:sp>
      <p:sp>
        <p:nvSpPr>
          <p:cNvPr id="3" name="Subtitle 2"/>
          <p:cNvSpPr>
            <a:spLocks noGrp="1"/>
          </p:cNvSpPr>
          <p:nvPr>
            <p:ph type="subTitle" idx="1"/>
          </p:nvPr>
        </p:nvSpPr>
        <p:spPr>
          <a:xfrm>
            <a:off x="381000" y="1447800"/>
            <a:ext cx="8458200" cy="1295400"/>
          </a:xfrm>
        </p:spPr>
        <p:txBody>
          <a:bodyPr>
            <a:normAutofit/>
          </a:bodyPr>
          <a:lstStyle/>
          <a:p>
            <a:pPr algn="l"/>
            <a:r>
              <a:rPr lang="en-US" dirty="0" smtClean="0">
                <a:solidFill>
                  <a:schemeClr val="tx1"/>
                </a:solidFill>
              </a:rPr>
              <a:t>The brain works in a hierarchical manner </a:t>
            </a:r>
          </a:p>
          <a:p>
            <a:pPr algn="l"/>
            <a:r>
              <a:rPr lang="en-US" dirty="0" smtClean="0">
                <a:solidFill>
                  <a:schemeClr val="tx1"/>
                </a:solidFill>
              </a:rPr>
              <a:t> Neurons-&gt; (</a:t>
            </a:r>
            <a:r>
              <a:rPr lang="en-US" dirty="0" err="1" smtClean="0">
                <a:solidFill>
                  <a:schemeClr val="tx1"/>
                </a:solidFill>
              </a:rPr>
              <a:t>voxels</a:t>
            </a:r>
            <a:r>
              <a:rPr lang="en-US" dirty="0" smtClean="0">
                <a:solidFill>
                  <a:schemeClr val="tx1"/>
                </a:solidFill>
              </a:rPr>
              <a:t>-&gt;)regions-&gt;network-&gt; function</a:t>
            </a:r>
          </a:p>
          <a:p>
            <a:pPr algn="l"/>
            <a:endParaRPr lang="en-US" dirty="0" smtClean="0">
              <a:solidFill>
                <a:schemeClr val="tx1"/>
              </a:solidFill>
            </a:endParaRPr>
          </a:p>
          <a:p>
            <a:pPr algn="l"/>
            <a:endParaRPr lang="en-US" dirty="0" smtClean="0"/>
          </a:p>
          <a:p>
            <a:pPr algn="l"/>
            <a:endParaRPr lang="en-US" dirty="0" smtClean="0"/>
          </a:p>
        </p:txBody>
      </p:sp>
      <p:sp>
        <p:nvSpPr>
          <p:cNvPr id="4" name="TextBox 3"/>
          <p:cNvSpPr txBox="1"/>
          <p:nvPr/>
        </p:nvSpPr>
        <p:spPr>
          <a:xfrm>
            <a:off x="685800" y="5029200"/>
            <a:ext cx="2057400" cy="584775"/>
          </a:xfrm>
          <a:prstGeom prst="rect">
            <a:avLst/>
          </a:prstGeom>
          <a:noFill/>
        </p:spPr>
        <p:txBody>
          <a:bodyPr wrap="square" rtlCol="0">
            <a:spAutoFit/>
          </a:bodyPr>
          <a:lstStyle/>
          <a:p>
            <a:r>
              <a:rPr lang="en-US" sz="3200" dirty="0" smtClean="0"/>
              <a:t>Who plays</a:t>
            </a:r>
            <a:endParaRPr lang="en-US" sz="3200" dirty="0"/>
          </a:p>
        </p:txBody>
      </p:sp>
      <p:sp>
        <p:nvSpPr>
          <p:cNvPr id="5" name="TextBox 4"/>
          <p:cNvSpPr txBox="1"/>
          <p:nvPr/>
        </p:nvSpPr>
        <p:spPr>
          <a:xfrm>
            <a:off x="2895600" y="5562600"/>
            <a:ext cx="2667000" cy="584775"/>
          </a:xfrm>
          <a:prstGeom prst="rect">
            <a:avLst/>
          </a:prstGeom>
          <a:noFill/>
        </p:spPr>
        <p:txBody>
          <a:bodyPr wrap="square" rtlCol="0">
            <a:spAutoFit/>
          </a:bodyPr>
          <a:lstStyle/>
          <a:p>
            <a:r>
              <a:rPr lang="en-US" sz="3200" dirty="0" smtClean="0"/>
              <a:t>with whom</a:t>
            </a:r>
            <a:endParaRPr lang="en-US" sz="3200" dirty="0"/>
          </a:p>
        </p:txBody>
      </p:sp>
      <p:sp>
        <p:nvSpPr>
          <p:cNvPr id="6" name="TextBox 5"/>
          <p:cNvSpPr txBox="1"/>
          <p:nvPr/>
        </p:nvSpPr>
        <p:spPr>
          <a:xfrm>
            <a:off x="5410200" y="6019800"/>
            <a:ext cx="2438400" cy="584775"/>
          </a:xfrm>
          <a:prstGeom prst="rect">
            <a:avLst/>
          </a:prstGeom>
          <a:noFill/>
        </p:spPr>
        <p:txBody>
          <a:bodyPr wrap="square" rtlCol="0">
            <a:spAutoFit/>
          </a:bodyPr>
          <a:lstStyle/>
          <a:p>
            <a:r>
              <a:rPr lang="en-US" sz="3200" dirty="0" smtClean="0"/>
              <a:t>when ?</a:t>
            </a:r>
            <a:endParaRPr lang="en-US" sz="3200" dirty="0"/>
          </a:p>
        </p:txBody>
      </p:sp>
      <p:pic>
        <p:nvPicPr>
          <p:cNvPr id="8" name="Picture 7" descr="hierarchicalBrain.png"/>
          <p:cNvPicPr>
            <a:picLocks noChangeAspect="1"/>
          </p:cNvPicPr>
          <p:nvPr/>
        </p:nvPicPr>
        <p:blipFill>
          <a:blip r:embed="rId3" cstate="print"/>
          <a:stretch>
            <a:fillRect/>
          </a:stretch>
        </p:blipFill>
        <p:spPr>
          <a:xfrm>
            <a:off x="990600" y="2819400"/>
            <a:ext cx="6172200" cy="223883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latin typeface="Comic Sans MS" pitchFamily="66" charset="0"/>
              </a:rPr>
              <a:t>Comparing group dynamics to moved group dynamics</a:t>
            </a:r>
            <a:endParaRPr lang="en-US" dirty="0"/>
          </a:p>
        </p:txBody>
      </p:sp>
      <p:sp>
        <p:nvSpPr>
          <p:cNvPr id="8" name="TextBox 7"/>
          <p:cNvSpPr txBox="1"/>
          <p:nvPr/>
        </p:nvSpPr>
        <p:spPr>
          <a:xfrm>
            <a:off x="5410200" y="2590800"/>
            <a:ext cx="2895600" cy="461665"/>
          </a:xfrm>
          <a:prstGeom prst="rect">
            <a:avLst/>
          </a:prstGeom>
          <a:noFill/>
        </p:spPr>
        <p:txBody>
          <a:bodyPr wrap="square" rtlCol="0">
            <a:spAutoFit/>
          </a:bodyPr>
          <a:lstStyle/>
          <a:p>
            <a:r>
              <a:rPr lang="en-US" sz="2400" dirty="0" smtClean="0"/>
              <a:t>Real group</a:t>
            </a:r>
            <a:endParaRPr lang="en-US" sz="2400" dirty="0"/>
          </a:p>
        </p:txBody>
      </p:sp>
      <p:sp>
        <p:nvSpPr>
          <p:cNvPr id="10" name="TextBox 9"/>
          <p:cNvSpPr txBox="1"/>
          <p:nvPr/>
        </p:nvSpPr>
        <p:spPr>
          <a:xfrm>
            <a:off x="5410200" y="5410200"/>
            <a:ext cx="2895600" cy="461665"/>
          </a:xfrm>
          <a:prstGeom prst="rect">
            <a:avLst/>
          </a:prstGeom>
          <a:noFill/>
        </p:spPr>
        <p:txBody>
          <a:bodyPr wrap="square" rtlCol="0">
            <a:spAutoFit/>
          </a:bodyPr>
          <a:lstStyle/>
          <a:p>
            <a:r>
              <a:rPr lang="en-US" sz="2400" dirty="0" smtClean="0"/>
              <a:t>Moved group</a:t>
            </a:r>
            <a:endParaRPr lang="en-US" sz="2400" dirty="0"/>
          </a:p>
        </p:txBody>
      </p:sp>
      <p:pic>
        <p:nvPicPr>
          <p:cNvPr id="11" name="Picture 10" descr="Group around (14,31,39) detected in interval 62 to 71_detData moved(3,-21,-30).png"/>
          <p:cNvPicPr>
            <a:picLocks noChangeAspect="1"/>
          </p:cNvPicPr>
          <p:nvPr/>
        </p:nvPicPr>
        <p:blipFill>
          <a:blip r:embed="rId2" cstate="print"/>
          <a:stretch>
            <a:fillRect/>
          </a:stretch>
        </p:blipFill>
        <p:spPr>
          <a:xfrm>
            <a:off x="304800" y="3644296"/>
            <a:ext cx="4876800" cy="3289904"/>
          </a:xfrm>
          <a:prstGeom prst="rect">
            <a:avLst/>
          </a:prstGeom>
        </p:spPr>
      </p:pic>
      <p:pic>
        <p:nvPicPr>
          <p:cNvPr id="6" name="Picture 5" descr="Group around (14,31,39) detected in interval 62 to 71_detData.png"/>
          <p:cNvPicPr>
            <a:picLocks noChangeAspect="1"/>
          </p:cNvPicPr>
          <p:nvPr/>
        </p:nvPicPr>
        <p:blipFill>
          <a:blip r:embed="rId3" cstate="print"/>
          <a:stretch>
            <a:fillRect/>
          </a:stretch>
        </p:blipFill>
        <p:spPr>
          <a:xfrm>
            <a:off x="381000" y="1447800"/>
            <a:ext cx="4648200" cy="2743200"/>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2590800"/>
            <a:ext cx="2895600" cy="461665"/>
          </a:xfrm>
          <a:prstGeom prst="rect">
            <a:avLst/>
          </a:prstGeom>
          <a:noFill/>
        </p:spPr>
        <p:txBody>
          <a:bodyPr wrap="square" rtlCol="0">
            <a:spAutoFit/>
          </a:bodyPr>
          <a:lstStyle/>
          <a:p>
            <a:r>
              <a:rPr lang="en-US" sz="2400" dirty="0" smtClean="0"/>
              <a:t>Real group</a:t>
            </a:r>
            <a:endParaRPr lang="en-US" sz="2400" dirty="0"/>
          </a:p>
        </p:txBody>
      </p:sp>
      <p:pic>
        <p:nvPicPr>
          <p:cNvPr id="6" name="Picture 5" descr="SHRO_LEFTGroup around (7,39,30) detected in interval 48 to 57_detData moved(0,-3,-18).png"/>
          <p:cNvPicPr>
            <a:picLocks noChangeAspect="1"/>
          </p:cNvPicPr>
          <p:nvPr/>
        </p:nvPicPr>
        <p:blipFill>
          <a:blip r:embed="rId2" cstate="print"/>
          <a:stretch>
            <a:fillRect/>
          </a:stretch>
        </p:blipFill>
        <p:spPr>
          <a:xfrm>
            <a:off x="381000" y="3733800"/>
            <a:ext cx="5486399" cy="2869557"/>
          </a:xfrm>
          <a:prstGeom prst="rect">
            <a:avLst/>
          </a:prstGeom>
        </p:spPr>
      </p:pic>
      <p:pic>
        <p:nvPicPr>
          <p:cNvPr id="4" name="Picture 3" descr="SHRO_LEFTGroup around (7,39,30) detected in interval 48 to 57.png"/>
          <p:cNvPicPr>
            <a:picLocks noChangeAspect="1"/>
          </p:cNvPicPr>
          <p:nvPr/>
        </p:nvPicPr>
        <p:blipFill>
          <a:blip r:embed="rId3" cstate="print"/>
          <a:stretch>
            <a:fillRect/>
          </a:stretch>
        </p:blipFill>
        <p:spPr>
          <a:xfrm>
            <a:off x="533400" y="1295400"/>
            <a:ext cx="5257800" cy="2971800"/>
          </a:xfrm>
          <a:prstGeom prst="rect">
            <a:avLst/>
          </a:prstGeom>
        </p:spPr>
      </p:pic>
      <p:sp>
        <p:nvSpPr>
          <p:cNvPr id="8" name="TextBox 7"/>
          <p:cNvSpPr txBox="1"/>
          <p:nvPr/>
        </p:nvSpPr>
        <p:spPr>
          <a:xfrm>
            <a:off x="5943600" y="5105400"/>
            <a:ext cx="2895600" cy="461665"/>
          </a:xfrm>
          <a:prstGeom prst="rect">
            <a:avLst/>
          </a:prstGeom>
          <a:noFill/>
        </p:spPr>
        <p:txBody>
          <a:bodyPr wrap="square" rtlCol="0">
            <a:spAutoFit/>
          </a:bodyPr>
          <a:lstStyle/>
          <a:p>
            <a:r>
              <a:rPr lang="en-US" sz="2400" dirty="0" smtClean="0"/>
              <a:t>Moved group</a:t>
            </a:r>
            <a:endParaRPr lang="en-US" sz="2400" dirty="0"/>
          </a:p>
        </p:txBody>
      </p:sp>
      <p:sp>
        <p:nvSpPr>
          <p:cNvPr id="2" name="Title 1"/>
          <p:cNvSpPr>
            <a:spLocks noGrp="1"/>
          </p:cNvSpPr>
          <p:nvPr>
            <p:ph type="title"/>
          </p:nvPr>
        </p:nvSpPr>
        <p:spPr/>
        <p:txBody>
          <a:bodyPr>
            <a:normAutofit fontScale="90000"/>
          </a:bodyPr>
          <a:lstStyle/>
          <a:p>
            <a:r>
              <a:rPr lang="en-US" dirty="0" smtClean="0">
                <a:latin typeface="Comic Sans MS" pitchFamily="66" charset="0"/>
              </a:rPr>
              <a:t>Comparing group dynamics to moved group dynamics</a:t>
            </a:r>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2590800"/>
            <a:ext cx="2895600" cy="461665"/>
          </a:xfrm>
          <a:prstGeom prst="rect">
            <a:avLst/>
          </a:prstGeom>
          <a:noFill/>
        </p:spPr>
        <p:txBody>
          <a:bodyPr wrap="square" rtlCol="0">
            <a:spAutoFit/>
          </a:bodyPr>
          <a:lstStyle/>
          <a:p>
            <a:r>
              <a:rPr lang="en-US" sz="2400" dirty="0" smtClean="0"/>
              <a:t>Real group</a:t>
            </a:r>
            <a:endParaRPr lang="en-US" sz="2400" dirty="0"/>
          </a:p>
        </p:txBody>
      </p:sp>
      <p:sp>
        <p:nvSpPr>
          <p:cNvPr id="8" name="TextBox 7"/>
          <p:cNvSpPr txBox="1"/>
          <p:nvPr/>
        </p:nvSpPr>
        <p:spPr>
          <a:xfrm>
            <a:off x="5943600" y="5105400"/>
            <a:ext cx="2895600" cy="461665"/>
          </a:xfrm>
          <a:prstGeom prst="rect">
            <a:avLst/>
          </a:prstGeom>
          <a:noFill/>
        </p:spPr>
        <p:txBody>
          <a:bodyPr wrap="square" rtlCol="0">
            <a:spAutoFit/>
          </a:bodyPr>
          <a:lstStyle/>
          <a:p>
            <a:r>
              <a:rPr lang="en-US" sz="2400" dirty="0" smtClean="0"/>
              <a:t>Moved group</a:t>
            </a:r>
            <a:endParaRPr lang="en-US" sz="2400" dirty="0"/>
          </a:p>
        </p:txBody>
      </p:sp>
      <p:pic>
        <p:nvPicPr>
          <p:cNvPr id="7" name="Picture 6" descr="SHRO_LEFTGroup around (7,39,30) detected in interval 48 to 57_detData moved(12,-21,-15).png"/>
          <p:cNvPicPr>
            <a:picLocks noChangeAspect="1"/>
          </p:cNvPicPr>
          <p:nvPr/>
        </p:nvPicPr>
        <p:blipFill>
          <a:blip r:embed="rId2" cstate="print"/>
          <a:stretch>
            <a:fillRect/>
          </a:stretch>
        </p:blipFill>
        <p:spPr>
          <a:xfrm>
            <a:off x="609600" y="3933464"/>
            <a:ext cx="5334000" cy="2695936"/>
          </a:xfrm>
          <a:prstGeom prst="rect">
            <a:avLst/>
          </a:prstGeom>
        </p:spPr>
      </p:pic>
      <p:pic>
        <p:nvPicPr>
          <p:cNvPr id="4" name="Picture 3" descr="SHRO_LEFTGroup around (7,39,30) detected in interval 48 to 57.png"/>
          <p:cNvPicPr>
            <a:picLocks noChangeAspect="1"/>
          </p:cNvPicPr>
          <p:nvPr/>
        </p:nvPicPr>
        <p:blipFill>
          <a:blip r:embed="rId3" cstate="print"/>
          <a:stretch>
            <a:fillRect/>
          </a:stretch>
        </p:blipFill>
        <p:spPr>
          <a:xfrm>
            <a:off x="533400" y="1295400"/>
            <a:ext cx="5257800" cy="2971800"/>
          </a:xfrm>
          <a:prstGeom prst="rect">
            <a:avLst/>
          </a:prstGeom>
        </p:spPr>
      </p:pic>
      <p:sp>
        <p:nvSpPr>
          <p:cNvPr id="2" name="Title 1"/>
          <p:cNvSpPr>
            <a:spLocks noGrp="1"/>
          </p:cNvSpPr>
          <p:nvPr>
            <p:ph type="title"/>
          </p:nvPr>
        </p:nvSpPr>
        <p:spPr/>
        <p:txBody>
          <a:bodyPr>
            <a:normAutofit fontScale="90000"/>
          </a:bodyPr>
          <a:lstStyle/>
          <a:p>
            <a:r>
              <a:rPr lang="en-US" dirty="0" smtClean="0">
                <a:latin typeface="Comic Sans MS" pitchFamily="66" charset="0"/>
              </a:rPr>
              <a:t>Comparing group dynamics to moved group dynamics</a:t>
            </a: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Defining region groups based on signal similarity</a:t>
            </a:r>
          </a:p>
        </p:txBody>
      </p:sp>
      <p:sp>
        <p:nvSpPr>
          <p:cNvPr id="3" name="Content Placeholder 2"/>
          <p:cNvSpPr>
            <a:spLocks noGrp="1"/>
          </p:cNvSpPr>
          <p:nvPr>
            <p:ph idx="1"/>
          </p:nvPr>
        </p:nvSpPr>
        <p:spPr>
          <a:xfrm>
            <a:off x="533400" y="1570037"/>
            <a:ext cx="8229600" cy="4525963"/>
          </a:xfrm>
        </p:spPr>
        <p:txBody>
          <a:bodyPr>
            <a:normAutofit fontScale="92500" lnSpcReduction="20000"/>
          </a:bodyPr>
          <a:lstStyle/>
          <a:p>
            <a:pPr>
              <a:buNone/>
            </a:pPr>
            <a:r>
              <a:rPr lang="en-US" dirty="0" smtClean="0"/>
              <a:t>	1) Find all group pairs with TR </a:t>
            </a:r>
            <a:r>
              <a:rPr lang="en-US" dirty="0" err="1" smtClean="0"/>
              <a:t>jaccard</a:t>
            </a:r>
            <a:r>
              <a:rPr lang="en-US" dirty="0" smtClean="0"/>
              <a:t>&gt;thresh</a:t>
            </a:r>
          </a:p>
          <a:p>
            <a:pPr>
              <a:buNone/>
            </a:pPr>
            <a:r>
              <a:rPr lang="en-US" dirty="0" smtClean="0"/>
              <a:t>    2) Select the pair (g1,g2) with the highest signal correlation under TR intersection (#TRs&gt;thresh, </a:t>
            </a:r>
            <a:r>
              <a:rPr lang="en-US" dirty="0" err="1" smtClean="0"/>
              <a:t>cor</a:t>
            </a:r>
            <a:r>
              <a:rPr lang="en-US" dirty="0" smtClean="0"/>
              <a:t>&gt;thresh)</a:t>
            </a:r>
          </a:p>
          <a:p>
            <a:pPr>
              <a:buNone/>
            </a:pPr>
            <a:r>
              <a:rPr lang="en-US" dirty="0" smtClean="0"/>
              <a:t>    3) Extract a group that is composed of (g1Ug2) </a:t>
            </a:r>
            <a:r>
              <a:rPr lang="en-US" dirty="0" err="1" smtClean="0"/>
              <a:t>voxels</a:t>
            </a:r>
            <a:r>
              <a:rPr lang="en-US" dirty="0" smtClean="0"/>
              <a:t> under the intersection of time points</a:t>
            </a:r>
          </a:p>
          <a:p>
            <a:pPr>
              <a:buNone/>
            </a:pPr>
            <a:r>
              <a:rPr lang="en-US" dirty="0" smtClean="0"/>
              <a:t>    4) Expand new group time intervals while maintaining  homogeneity above a threshold </a:t>
            </a:r>
          </a:p>
          <a:p>
            <a:pPr>
              <a:buNone/>
            </a:pPr>
            <a:r>
              <a:rPr lang="en-US" dirty="0" smtClean="0"/>
              <a:t>	5) Accept new group if it is large enough</a:t>
            </a:r>
          </a:p>
          <a:p>
            <a:pPr>
              <a:buNone/>
            </a:pPr>
            <a:r>
              <a:rPr lang="en-US" dirty="0" smtClean="0"/>
              <a:t>	6) Repeat steps 1-5 until no group pairs are found</a:t>
            </a:r>
          </a:p>
          <a:p>
            <a:pPr>
              <a:buNone/>
            </a:pPr>
            <a:endParaRPr lang="en-US"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Visualizations</a:t>
            </a:r>
            <a:endParaRPr lang="en-US" dirty="0">
              <a:latin typeface="Comic Sans MS" pitchFamily="66" charset="0"/>
            </a:endParaRPr>
          </a:p>
        </p:txBody>
      </p:sp>
      <p:pic>
        <p:nvPicPr>
          <p:cNvPr id="4" name="Picture 3" descr="2Overlays.png"/>
          <p:cNvPicPr>
            <a:picLocks noChangeAspect="1"/>
          </p:cNvPicPr>
          <p:nvPr/>
        </p:nvPicPr>
        <p:blipFill>
          <a:blip r:embed="rId2" cstate="print"/>
          <a:stretch>
            <a:fillRect/>
          </a:stretch>
        </p:blipFill>
        <p:spPr>
          <a:xfrm>
            <a:off x="2362200" y="1261019"/>
            <a:ext cx="4734320" cy="5387879"/>
          </a:xfrm>
          <a:prstGeom prst="rect">
            <a:avLst/>
          </a:prstGeom>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Comic Sans MS" pitchFamily="66" charset="0"/>
              </a:rPr>
              <a:t>Visualization – 3D</a:t>
            </a:r>
            <a:endParaRPr lang="en-US" dirty="0">
              <a:latin typeface="Comic Sans MS" pitchFamily="66" charset="0"/>
            </a:endParaRPr>
          </a:p>
        </p:txBody>
      </p:sp>
      <p:pic>
        <p:nvPicPr>
          <p:cNvPr id="5" name="Picture 4" descr="3dRightHem.png"/>
          <p:cNvPicPr>
            <a:picLocks noChangeAspect="1"/>
          </p:cNvPicPr>
          <p:nvPr/>
        </p:nvPicPr>
        <p:blipFill>
          <a:blip r:embed="rId2" cstate="print"/>
          <a:stretch>
            <a:fillRect/>
          </a:stretch>
        </p:blipFill>
        <p:spPr>
          <a:xfrm>
            <a:off x="4648200" y="1600200"/>
            <a:ext cx="4089549" cy="3352089"/>
          </a:xfrm>
          <a:prstGeom prst="rect">
            <a:avLst/>
          </a:prstGeom>
        </p:spPr>
      </p:pic>
      <p:pic>
        <p:nvPicPr>
          <p:cNvPr id="6" name="Picture 5" descr="3dRightHem2.png"/>
          <p:cNvPicPr>
            <a:picLocks noChangeAspect="1"/>
          </p:cNvPicPr>
          <p:nvPr/>
        </p:nvPicPr>
        <p:blipFill>
          <a:blip r:embed="rId3" cstate="print"/>
          <a:stretch>
            <a:fillRect/>
          </a:stretch>
        </p:blipFill>
        <p:spPr>
          <a:xfrm>
            <a:off x="381000" y="2743200"/>
            <a:ext cx="4085979" cy="3431747"/>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Open issues:</a:t>
            </a:r>
            <a:endParaRPr lang="he-IL" dirty="0"/>
          </a:p>
        </p:txBody>
      </p:sp>
      <p:sp>
        <p:nvSpPr>
          <p:cNvPr id="3" name="Content Placeholder 2"/>
          <p:cNvSpPr>
            <a:spLocks noGrp="1"/>
          </p:cNvSpPr>
          <p:nvPr>
            <p:ph idx="1"/>
          </p:nvPr>
        </p:nvSpPr>
        <p:spPr>
          <a:xfrm>
            <a:off x="457200" y="1600200"/>
            <a:ext cx="8229600" cy="4952999"/>
          </a:xfrm>
        </p:spPr>
        <p:txBody>
          <a:bodyPr>
            <a:normAutofit/>
          </a:bodyPr>
          <a:lstStyle/>
          <a:p>
            <a:r>
              <a:rPr lang="en-US" dirty="0" smtClean="0"/>
              <a:t>How to merge separate regions</a:t>
            </a:r>
            <a:endParaRPr lang="en-US" dirty="0" smtClean="0"/>
          </a:p>
          <a:p>
            <a:r>
              <a:rPr lang="en-US" dirty="0" err="1" smtClean="0"/>
              <a:t>Jaccard</a:t>
            </a:r>
            <a:r>
              <a:rPr lang="en-US" dirty="0" smtClean="0"/>
              <a:t> threshold</a:t>
            </a:r>
            <a:endParaRPr lang="en-US" dirty="0" smtClean="0"/>
          </a:p>
          <a:p>
            <a:r>
              <a:rPr lang="en-US" dirty="0" smtClean="0"/>
              <a:t>When and how to filter regions</a:t>
            </a:r>
            <a:endParaRPr lang="en-US" dirty="0" smtClean="0"/>
          </a:p>
          <a:p>
            <a:r>
              <a:rPr lang="en-US" dirty="0" smtClean="0"/>
              <a:t> Problem with our </a:t>
            </a:r>
            <a:r>
              <a:rPr lang="en-US" smtClean="0"/>
              <a:t>initial assumption</a:t>
            </a:r>
            <a:endParaRPr lang="en-US" dirty="0" smtClean="0"/>
          </a:p>
          <a:p>
            <a:endParaRPr lang="he-IL"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dirty="0" smtClean="0">
                <a:latin typeface="Comic Sans MS" pitchFamily="66" charset="0"/>
              </a:rPr>
              <a:t>Existing methods</a:t>
            </a:r>
          </a:p>
        </p:txBody>
      </p:sp>
      <p:sp>
        <p:nvSpPr>
          <p:cNvPr id="3075" name="Rectangle 3"/>
          <p:cNvSpPr>
            <a:spLocks noGrp="1" noChangeArrowheads="1"/>
          </p:cNvSpPr>
          <p:nvPr>
            <p:ph type="body" idx="1"/>
          </p:nvPr>
        </p:nvSpPr>
        <p:spPr/>
        <p:txBody>
          <a:bodyPr>
            <a:normAutofit/>
          </a:bodyPr>
          <a:lstStyle/>
          <a:p>
            <a:r>
              <a:rPr lang="en-US" dirty="0" smtClean="0"/>
              <a:t>Data driven: </a:t>
            </a:r>
            <a:r>
              <a:rPr lang="en-US" b="1" dirty="0" smtClean="0"/>
              <a:t>PCA/ICA</a:t>
            </a:r>
            <a:r>
              <a:rPr lang="en-US" dirty="0" smtClean="0"/>
              <a:t> – requires large number of time points, performs a partition (finds disjoint components) over all time points, hierarchical clustering.</a:t>
            </a:r>
          </a:p>
          <a:p>
            <a:r>
              <a:rPr lang="en-US" dirty="0" smtClean="0"/>
              <a:t>Hypothesis driven </a:t>
            </a:r>
            <a:r>
              <a:rPr lang="en-US" b="1" dirty="0" smtClean="0"/>
              <a:t>seed based</a:t>
            </a:r>
            <a:r>
              <a:rPr lang="en-US" dirty="0" smtClean="0"/>
              <a:t>/ generate network using </a:t>
            </a:r>
            <a:r>
              <a:rPr lang="en-US" b="1" dirty="0" smtClean="0"/>
              <a:t>anatomically defined </a:t>
            </a:r>
            <a:r>
              <a:rPr lang="en-US" dirty="0" smtClean="0"/>
              <a:t>regions. Problems: may not be accurate, can miss new information (e.g. sub-regional activity).</a:t>
            </a:r>
          </a:p>
          <a:p>
            <a:pPr algn="l" rtl="0" eaLnBrk="1" hangingPunct="1">
              <a:buFontTx/>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868362"/>
          </a:xfrm>
        </p:spPr>
        <p:txBody>
          <a:bodyPr>
            <a:normAutofit fontScale="90000"/>
          </a:bodyPr>
          <a:lstStyle/>
          <a:p>
            <a:r>
              <a:rPr lang="en-US" dirty="0" smtClean="0">
                <a:latin typeface="Comic Sans MS" pitchFamily="66" charset="0"/>
              </a:rPr>
              <a:t>Advantages:</a:t>
            </a:r>
            <a:endParaRPr lang="he-IL" dirty="0">
              <a:latin typeface="Comic Sans MS" pitchFamily="66" charset="0"/>
            </a:endParaRPr>
          </a:p>
        </p:txBody>
      </p:sp>
      <p:sp>
        <p:nvSpPr>
          <p:cNvPr id="3" name="Content Placeholder 2"/>
          <p:cNvSpPr>
            <a:spLocks noGrp="1"/>
          </p:cNvSpPr>
          <p:nvPr>
            <p:ph idx="1"/>
          </p:nvPr>
        </p:nvSpPr>
        <p:spPr>
          <a:xfrm>
            <a:off x="381000" y="1143001"/>
            <a:ext cx="6248400" cy="2209800"/>
          </a:xfrm>
        </p:spPr>
        <p:txBody>
          <a:bodyPr/>
          <a:lstStyle/>
          <a:p>
            <a:r>
              <a:rPr lang="en-US" dirty="0" smtClean="0"/>
              <a:t>There may be a partial overlap between two networks.</a:t>
            </a:r>
          </a:p>
          <a:p>
            <a:r>
              <a:rPr lang="en-US" dirty="0" smtClean="0"/>
              <a:t>Can reveal connections that appear in a subset of the TRs.</a:t>
            </a:r>
          </a:p>
          <a:p>
            <a:endParaRPr lang="he-IL" dirty="0"/>
          </a:p>
        </p:txBody>
      </p:sp>
      <p:sp>
        <p:nvSpPr>
          <p:cNvPr id="4" name="Rectangle 3"/>
          <p:cNvSpPr txBox="1">
            <a:spLocks noChangeArrowheads="1"/>
          </p:cNvSpPr>
          <p:nvPr/>
        </p:nvSpPr>
        <p:spPr>
          <a:xfrm>
            <a:off x="381000" y="4572000"/>
            <a:ext cx="79248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Bi-clustering methods tend to yield many results, from which it is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hard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extract the biologically  significant ones.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304800" y="3352800"/>
            <a:ext cx="4038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Disadvantages:</a:t>
            </a:r>
          </a:p>
        </p:txBody>
      </p:sp>
      <p:grpSp>
        <p:nvGrpSpPr>
          <p:cNvPr id="29" name="Group 28"/>
          <p:cNvGrpSpPr/>
          <p:nvPr/>
        </p:nvGrpSpPr>
        <p:grpSpPr>
          <a:xfrm>
            <a:off x="6934200" y="1524000"/>
            <a:ext cx="1447800" cy="914400"/>
            <a:chOff x="6934200" y="1524000"/>
            <a:chExt cx="1447800" cy="914400"/>
          </a:xfrm>
        </p:grpSpPr>
        <p:grpSp>
          <p:nvGrpSpPr>
            <p:cNvPr id="28" name="Group 27"/>
            <p:cNvGrpSpPr/>
            <p:nvPr/>
          </p:nvGrpSpPr>
          <p:grpSpPr>
            <a:xfrm>
              <a:off x="6934200" y="1524000"/>
              <a:ext cx="1447800" cy="914400"/>
              <a:chOff x="6781800" y="609600"/>
              <a:chExt cx="1447800" cy="914400"/>
            </a:xfrm>
          </p:grpSpPr>
          <p:sp>
            <p:nvSpPr>
              <p:cNvPr id="6" name="Oval 5"/>
              <p:cNvSpPr/>
              <p:nvPr/>
            </p:nvSpPr>
            <p:spPr>
              <a:xfrm>
                <a:off x="67818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Oval 6"/>
              <p:cNvSpPr/>
              <p:nvPr/>
            </p:nvSpPr>
            <p:spPr>
              <a:xfrm>
                <a:off x="8001000" y="1295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Oval 7"/>
              <p:cNvSpPr/>
              <p:nvPr/>
            </p:nvSpPr>
            <p:spPr>
              <a:xfrm>
                <a:off x="7620000" y="762000"/>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p:cNvSpPr/>
              <p:nvPr/>
            </p:nvSpPr>
            <p:spPr>
              <a:xfrm>
                <a:off x="6858000" y="1295400"/>
                <a:ext cx="228600" cy="228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Straight Connector 10"/>
              <p:cNvCxnSpPr>
                <a:stCxn id="6" idx="6"/>
                <a:endCxn id="8" idx="2"/>
              </p:cNvCxnSpPr>
              <p:nvPr/>
            </p:nvCxnSpPr>
            <p:spPr>
              <a:xfrm>
                <a:off x="7010400" y="723900"/>
                <a:ext cx="609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9" idx="0"/>
              </p:cNvCxnSpPr>
              <p:nvPr/>
            </p:nvCxnSpPr>
            <p:spPr>
              <a:xfrm rot="16200000" flipH="1">
                <a:off x="6705600" y="1028700"/>
                <a:ext cx="457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6"/>
                <a:endCxn id="7" idx="2"/>
              </p:cNvCxnSpPr>
              <p:nvPr/>
            </p:nvCxnSpPr>
            <p:spPr>
              <a:xfrm>
                <a:off x="7086600" y="14097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0"/>
                <a:endCxn id="8" idx="5"/>
              </p:cNvCxnSpPr>
              <p:nvPr/>
            </p:nvCxnSpPr>
            <p:spPr>
              <a:xfrm rot="16200000" flipV="1">
                <a:off x="7796072" y="976172"/>
                <a:ext cx="338278" cy="300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9" idx="7"/>
              </p:cNvCxnSpPr>
              <p:nvPr/>
            </p:nvCxnSpPr>
            <p:spPr>
              <a:xfrm rot="5400000">
                <a:off x="7167422" y="842822"/>
                <a:ext cx="371756" cy="60035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7162800" y="1600200"/>
              <a:ext cx="1024078" cy="6049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096000" y="1524000"/>
            <a:ext cx="1143000" cy="1524000"/>
            <a:chOff x="6096000" y="1524000"/>
            <a:chExt cx="1143000" cy="1524000"/>
          </a:xfrm>
        </p:grpSpPr>
        <p:cxnSp>
          <p:nvCxnSpPr>
            <p:cNvPr id="27" name="Straight Connector 26"/>
            <p:cNvCxnSpPr>
              <a:stCxn id="23" idx="6"/>
              <a:endCxn id="25" idx="7"/>
            </p:cNvCxnSpPr>
            <p:nvPr/>
          </p:nvCxnSpPr>
          <p:spPr>
            <a:xfrm flipH="1">
              <a:off x="6291122" y="1638300"/>
              <a:ext cx="871678" cy="12145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096000" y="1524000"/>
              <a:ext cx="1143000" cy="1524000"/>
              <a:chOff x="6096000" y="2286000"/>
              <a:chExt cx="1143000" cy="1524000"/>
            </a:xfrm>
          </p:grpSpPr>
          <p:sp>
            <p:nvSpPr>
              <p:cNvPr id="23" name="Oval 22"/>
              <p:cNvSpPr/>
              <p:nvPr/>
            </p:nvSpPr>
            <p:spPr>
              <a:xfrm>
                <a:off x="69342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p:cNvSpPr/>
              <p:nvPr/>
            </p:nvSpPr>
            <p:spPr>
              <a:xfrm>
                <a:off x="6172200" y="25908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p:cNvSpPr/>
              <p:nvPr/>
            </p:nvSpPr>
            <p:spPr>
              <a:xfrm>
                <a:off x="6096000" y="35814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Oval 25"/>
              <p:cNvSpPr/>
              <p:nvPr/>
            </p:nvSpPr>
            <p:spPr>
              <a:xfrm>
                <a:off x="7010400" y="2971800"/>
                <a:ext cx="228600" cy="228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1" name="Straight Connector 30"/>
              <p:cNvCxnSpPr>
                <a:stCxn id="24" idx="5"/>
                <a:endCxn id="26" idx="0"/>
              </p:cNvCxnSpPr>
              <p:nvPr/>
            </p:nvCxnSpPr>
            <p:spPr>
              <a:xfrm rot="16200000" flipH="1">
                <a:off x="6653072" y="2500172"/>
                <a:ext cx="185878" cy="757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6" idx="2"/>
                <a:endCxn id="25" idx="6"/>
              </p:cNvCxnSpPr>
              <p:nvPr/>
            </p:nvCxnSpPr>
            <p:spPr>
              <a:xfrm rot="10800000" flipV="1">
                <a:off x="6324600" y="3086100"/>
                <a:ext cx="685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4" idx="4"/>
                <a:endCxn id="25" idx="0"/>
              </p:cNvCxnSpPr>
              <p:nvPr/>
            </p:nvCxnSpPr>
            <p:spPr>
              <a:xfrm rot="5400000">
                <a:off x="5867400" y="3162300"/>
                <a:ext cx="762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3" idx="2"/>
                <a:endCxn id="24" idx="6"/>
              </p:cNvCxnSpPr>
              <p:nvPr/>
            </p:nvCxnSpPr>
            <p:spPr>
              <a:xfrm rot="10800000" flipV="1">
                <a:off x="6400800" y="24003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4"/>
                <a:endCxn id="26" idx="0"/>
              </p:cNvCxnSpPr>
              <p:nvPr/>
            </p:nvCxnSpPr>
            <p:spPr>
              <a:xfrm rot="16200000" flipH="1">
                <a:off x="6858000" y="2705100"/>
                <a:ext cx="457200" cy="7620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Suggested Model</a:t>
            </a:r>
            <a:endParaRPr lang="he-IL" dirty="0"/>
          </a:p>
        </p:txBody>
      </p:sp>
      <p:sp>
        <p:nvSpPr>
          <p:cNvPr id="3" name="Content Placeholder 2"/>
          <p:cNvSpPr>
            <a:spLocks noGrp="1"/>
          </p:cNvSpPr>
          <p:nvPr>
            <p:ph idx="1"/>
          </p:nvPr>
        </p:nvSpPr>
        <p:spPr>
          <a:xfrm>
            <a:off x="457200" y="1600201"/>
            <a:ext cx="8229600" cy="2590799"/>
          </a:xfrm>
        </p:spPr>
        <p:txBody>
          <a:bodyPr>
            <a:normAutofit lnSpcReduction="10000"/>
          </a:bodyPr>
          <a:lstStyle/>
          <a:p>
            <a:pPr>
              <a:buNone/>
            </a:pPr>
            <a:r>
              <a:rPr lang="en-US" dirty="0" smtClean="0"/>
              <a:t>Based on the prior knowledge that we have on the way that the brain works, we can assume:</a:t>
            </a:r>
          </a:p>
          <a:p>
            <a:r>
              <a:rPr lang="en-US" dirty="0" smtClean="0"/>
              <a:t>A relatively low number of regions</a:t>
            </a:r>
          </a:p>
          <a:p>
            <a:r>
              <a:rPr lang="en-US" dirty="0" smtClean="0"/>
              <a:t>A relatively low number of consecutive time point series. </a:t>
            </a:r>
          </a:p>
          <a:p>
            <a:endParaRPr lang="he-IL"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Suggested method - heuristic</a:t>
            </a:r>
            <a:endParaRPr lang="he-IL" dirty="0"/>
          </a:p>
        </p:txBody>
      </p:sp>
      <p:sp>
        <p:nvSpPr>
          <p:cNvPr id="3" name="Content Placeholder 2"/>
          <p:cNvSpPr>
            <a:spLocks noGrp="1"/>
          </p:cNvSpPr>
          <p:nvPr>
            <p:ph idx="1"/>
          </p:nvPr>
        </p:nvSpPr>
        <p:spPr>
          <a:xfrm>
            <a:off x="457200" y="1600200"/>
            <a:ext cx="8229600" cy="4952999"/>
          </a:xfrm>
        </p:spPr>
        <p:txBody>
          <a:bodyPr>
            <a:normAutofit fontScale="92500"/>
          </a:bodyPr>
          <a:lstStyle/>
          <a:p>
            <a:r>
              <a:rPr lang="en-US" dirty="0" smtClean="0"/>
              <a:t>Perform analysis separately for each hemisphere</a:t>
            </a:r>
          </a:p>
          <a:p>
            <a:r>
              <a:rPr lang="en-US" dirty="0" smtClean="0"/>
              <a:t>Use a sliding time window (currently 10 time pts).</a:t>
            </a:r>
          </a:p>
          <a:p>
            <a:r>
              <a:rPr lang="en-US" dirty="0" smtClean="0"/>
              <a:t>For each window detect highly homogenous regions (neighboring </a:t>
            </a:r>
            <a:r>
              <a:rPr lang="en-US" dirty="0" err="1" smtClean="0"/>
              <a:t>voxel</a:t>
            </a:r>
            <a:r>
              <a:rPr lang="en-US" dirty="0" smtClean="0"/>
              <a:t> groups over size s) .</a:t>
            </a:r>
          </a:p>
          <a:p>
            <a:r>
              <a:rPr lang="en-US" dirty="0" smtClean="0"/>
              <a:t>Merge regions/groups with high spatial overlap (time intervals either overlapping or disjoint).</a:t>
            </a:r>
          </a:p>
          <a:p>
            <a:r>
              <a:rPr lang="en-US" dirty="0" smtClean="0"/>
              <a:t>Filter regions </a:t>
            </a:r>
          </a:p>
          <a:p>
            <a:r>
              <a:rPr lang="en-US" dirty="0" smtClean="0"/>
              <a:t> Merge spatially disjoint regions/groups with highly similar signal (and high temporal overlap). </a:t>
            </a:r>
            <a:endParaRPr lang="he-IL"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Identifying homogenous regions</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US" dirty="0" smtClean="0"/>
              <a:t>Input:  Graph G=(V,E) where V is the </a:t>
            </a:r>
            <a:r>
              <a:rPr lang="en-US" dirty="0" err="1" smtClean="0"/>
              <a:t>voxel</a:t>
            </a:r>
            <a:r>
              <a:rPr lang="en-US" dirty="0" smtClean="0"/>
              <a:t> set and E is the adjacency structure between them.</a:t>
            </a:r>
          </a:p>
          <a:p>
            <a:r>
              <a:rPr lang="en-US" dirty="0" smtClean="0"/>
              <a:t>General goal: we want to find sets V’</a:t>
            </a:r>
            <a:r>
              <a:rPr lang="en-US" dirty="0" smtClean="0">
                <a:sym typeface="Symbol"/>
              </a:rPr>
              <a:t></a:t>
            </a:r>
            <a:r>
              <a:rPr lang="en-US" dirty="0" smtClean="0"/>
              <a:t> V and for each set an accompanying interval I= [</a:t>
            </a:r>
            <a:r>
              <a:rPr lang="en-US" dirty="0" err="1" smtClean="0"/>
              <a:t>i,j</a:t>
            </a:r>
            <a:r>
              <a:rPr lang="en-US" dirty="0" smtClean="0"/>
              <a:t>] such that G[V’] is connected and possibly of small diameter</a:t>
            </a:r>
          </a:p>
          <a:p>
            <a:r>
              <a:rPr lang="en-US" dirty="0" smtClean="0"/>
              <a:t>The elements in V’ are similar when comparing their </a:t>
            </a:r>
            <a:r>
              <a:rPr lang="en-US" dirty="0" err="1" smtClean="0"/>
              <a:t>subvectors</a:t>
            </a:r>
            <a:r>
              <a:rPr lang="en-US" dirty="0" smtClean="0"/>
              <a:t> in the time interval I</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Identifying homogenous regions</a:t>
            </a:r>
            <a:endParaRPr lang="en-US" dirty="0"/>
          </a:p>
        </p:txBody>
      </p:sp>
      <p:sp>
        <p:nvSpPr>
          <p:cNvPr id="3" name="Content Placeholder 2"/>
          <p:cNvSpPr>
            <a:spLocks noGrp="1"/>
          </p:cNvSpPr>
          <p:nvPr>
            <p:ph idx="1"/>
          </p:nvPr>
        </p:nvSpPr>
        <p:spPr>
          <a:xfrm>
            <a:off x="381000" y="1295400"/>
            <a:ext cx="8229600" cy="4525963"/>
          </a:xfrm>
        </p:spPr>
        <p:txBody>
          <a:bodyPr>
            <a:normAutofit fontScale="85000" lnSpcReduction="10000"/>
          </a:bodyPr>
          <a:lstStyle/>
          <a:p>
            <a:pPr>
              <a:buNone/>
            </a:pPr>
            <a:r>
              <a:rPr lang="en-US" dirty="0" smtClean="0"/>
              <a:t> For a given time interval I:</a:t>
            </a:r>
          </a:p>
          <a:p>
            <a:pPr lvl="0"/>
            <a:r>
              <a:rPr lang="en-US" dirty="0" smtClean="0"/>
              <a:t>Identify a set of seed nodes v*</a:t>
            </a:r>
            <a:r>
              <a:rPr lang="en-US" baseline="-25000" dirty="0" smtClean="0"/>
              <a:t>1</a:t>
            </a:r>
            <a:r>
              <a:rPr lang="en-US" dirty="0" smtClean="0"/>
              <a:t>….v*</a:t>
            </a:r>
            <a:r>
              <a:rPr lang="en-US" baseline="-25000" dirty="0" smtClean="0"/>
              <a:t>n</a:t>
            </a:r>
          </a:p>
          <a:p>
            <a:pPr lvl="0"/>
            <a:r>
              <a:rPr lang="en-US" dirty="0" smtClean="0"/>
              <a:t>For each v* search for group U by scanning the neighbors of v* in BFS and add to U each vertex v that satisfies sim(</a:t>
            </a:r>
            <a:r>
              <a:rPr lang="en-US" dirty="0" err="1" smtClean="0"/>
              <a:t>v,v</a:t>
            </a:r>
            <a:r>
              <a:rPr lang="en-US" dirty="0" smtClean="0"/>
              <a:t>*)≥α or sim(v,sig</a:t>
            </a:r>
            <a:r>
              <a:rPr lang="en-US" baseline="-25000" dirty="0" smtClean="0"/>
              <a:t>U</a:t>
            </a:r>
            <a:r>
              <a:rPr lang="en-US" dirty="0" smtClean="0"/>
              <a:t>) in interval I.</a:t>
            </a:r>
          </a:p>
          <a:p>
            <a:pPr lvl="0"/>
            <a:r>
              <a:rPr lang="en-US" dirty="0" smtClean="0"/>
              <a:t>Stop when no vertex can be added to U or when the BFS depth is &gt; d</a:t>
            </a:r>
          </a:p>
          <a:p>
            <a:pPr lvl="0"/>
            <a:r>
              <a:rPr lang="en-US" dirty="0" smtClean="0"/>
              <a:t>Accept the set U if it is sufficiently large.</a:t>
            </a:r>
          </a:p>
          <a:p>
            <a:pPr lvl="0"/>
            <a:r>
              <a:rPr lang="en-US" dirty="0" smtClean="0"/>
              <a:t>Addition: merge U</a:t>
            </a:r>
            <a:r>
              <a:rPr lang="en-US" baseline="-25000" dirty="0" smtClean="0"/>
              <a:t>1</a:t>
            </a:r>
            <a:r>
              <a:rPr lang="en-US" dirty="0" smtClean="0"/>
              <a:t> and U</a:t>
            </a:r>
            <a:r>
              <a:rPr lang="en-US" baseline="-25000" dirty="0" smtClean="0"/>
              <a:t>2</a:t>
            </a:r>
            <a:r>
              <a:rPr lang="en-US" dirty="0" smtClean="0"/>
              <a:t> if they overlap and signal is similar enough (sim(sig</a:t>
            </a:r>
            <a:r>
              <a:rPr lang="en-US" baseline="-25000" dirty="0" smtClean="0"/>
              <a:t>U1</a:t>
            </a:r>
            <a:r>
              <a:rPr lang="en-US" dirty="0" smtClean="0"/>
              <a:t>,sig</a:t>
            </a:r>
            <a:r>
              <a:rPr lang="en-US" baseline="-25000" dirty="0" smtClean="0"/>
              <a:t>U2</a:t>
            </a:r>
            <a:r>
              <a:rPr lang="en-US" dirty="0" smtClean="0"/>
              <a:t>) ≥ α )</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Selecting seed nodes</a:t>
            </a:r>
            <a:endParaRPr lang="en-US" dirty="0"/>
          </a:p>
        </p:txBody>
      </p:sp>
      <p:sp>
        <p:nvSpPr>
          <p:cNvPr id="3" name="Content Placeholder 2"/>
          <p:cNvSpPr>
            <a:spLocks noGrp="1"/>
          </p:cNvSpPr>
          <p:nvPr>
            <p:ph idx="1"/>
          </p:nvPr>
        </p:nvSpPr>
        <p:spPr/>
        <p:txBody>
          <a:bodyPr>
            <a:normAutofit lnSpcReduction="10000"/>
          </a:bodyPr>
          <a:lstStyle/>
          <a:p>
            <a:r>
              <a:rPr lang="en-US" dirty="0" smtClean="0"/>
              <a:t>Seed nodes are selected using a variation of the “Furthest point” heuristic combined with the requirement of a seed to be “interesting” enough. </a:t>
            </a:r>
          </a:p>
          <a:p>
            <a:r>
              <a:rPr lang="en-US" dirty="0" smtClean="0"/>
              <a:t>I.E. a list of “interesting” seed candidates is generated. At least k (=2) extreme values of mean±2stds. </a:t>
            </a:r>
          </a:p>
          <a:p>
            <a:r>
              <a:rPr lang="en-US" dirty="0" smtClean="0"/>
              <a:t>At each step the candidate which is furthest from all previously selected seeds is chosen.</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7459</TotalTime>
  <Words>1180</Words>
  <Application>Microsoft Office PowerPoint</Application>
  <PresentationFormat>On-screen Show (4:3)</PresentationFormat>
  <Paragraphs>268</Paragraphs>
  <Slides>26</Slides>
  <Notes>4</Notes>
  <HiddenSlides>4</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Using Contiguous Bi-Clustering for data driven temporal analysis of fMRI based functional connectivity </vt:lpstr>
      <vt:lpstr>Background</vt:lpstr>
      <vt:lpstr>Existing methods</vt:lpstr>
      <vt:lpstr>Advantages:</vt:lpstr>
      <vt:lpstr>Suggested Model</vt:lpstr>
      <vt:lpstr>Suggested method - heuristic</vt:lpstr>
      <vt:lpstr>Identifying homogenous regions</vt:lpstr>
      <vt:lpstr>Identifying homogenous regions</vt:lpstr>
      <vt:lpstr>Selecting seed nodes</vt:lpstr>
      <vt:lpstr>Evaluating regions</vt:lpstr>
      <vt:lpstr>Validations</vt:lpstr>
      <vt:lpstr>Data</vt:lpstr>
      <vt:lpstr>Core regions</vt:lpstr>
      <vt:lpstr>Merging regions based on spatial overlap:</vt:lpstr>
      <vt:lpstr>Intermediate Results:</vt:lpstr>
      <vt:lpstr>Intermediate Results – tracing group dynamics</vt:lpstr>
      <vt:lpstr>Intermediate Results – tracing group dynamics</vt:lpstr>
      <vt:lpstr>Intermediate Results – tracing group dynamics</vt:lpstr>
      <vt:lpstr>Comparing group dynamics to moved group dynamics</vt:lpstr>
      <vt:lpstr>Comparing group dynamics to moved group dynamics</vt:lpstr>
      <vt:lpstr>Comparing group dynamics to moved group dynamics</vt:lpstr>
      <vt:lpstr>Comparing group dynamics to moved group dynamics</vt:lpstr>
      <vt:lpstr>Defining region groups based on signal similarity</vt:lpstr>
      <vt:lpstr>Visualizations</vt:lpstr>
      <vt:lpstr>Visualization – 3D</vt:lpstr>
      <vt:lpstr>Open issues: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Bi-clustering of fMRI data</dc:title>
  <dc:creator>Adi Maron</dc:creator>
  <cp:lastModifiedBy>adimaron</cp:lastModifiedBy>
  <cp:revision>503</cp:revision>
  <dcterms:created xsi:type="dcterms:W3CDTF">2006-08-16T00:00:00Z</dcterms:created>
  <dcterms:modified xsi:type="dcterms:W3CDTF">2011-07-06T07:15:21Z</dcterms:modified>
</cp:coreProperties>
</file>